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57" r:id="rId5"/>
    <p:sldId id="270" r:id="rId6"/>
    <p:sldId id="282" r:id="rId7"/>
    <p:sldId id="274" r:id="rId8"/>
    <p:sldId id="275" r:id="rId9"/>
    <p:sldId id="281" r:id="rId10"/>
    <p:sldId id="294" r:id="rId11"/>
    <p:sldId id="283" r:id="rId12"/>
    <p:sldId id="284" r:id="rId13"/>
    <p:sldId id="285" r:id="rId14"/>
    <p:sldId id="286" r:id="rId15"/>
    <p:sldId id="287" r:id="rId16"/>
    <p:sldId id="291" r:id="rId17"/>
    <p:sldId id="289" r:id="rId18"/>
    <p:sldId id="288" r:id="rId19"/>
    <p:sldId id="296" r:id="rId20"/>
    <p:sldId id="299" r:id="rId21"/>
    <p:sldId id="302"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83" autoAdjust="0"/>
    <p:restoredTop sz="94660"/>
  </p:normalViewPr>
  <p:slideViewPr>
    <p:cSldViewPr snapToGrid="0">
      <p:cViewPr varScale="1">
        <p:scale>
          <a:sx n="130" d="100"/>
          <a:sy n="130" d="100"/>
        </p:scale>
        <p:origin x="224" y="2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E:/Normal%20Distribuition/EPGP%202.0%20draft%20050117.xlsx" TargetMode="External"/><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Calculation of Test Power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782999220306679"/>
          <c:y val="0.0885372328558026"/>
          <c:w val="0.902335961188599"/>
          <c:h val="0.765854993751979"/>
        </c:manualLayout>
      </c:layout>
      <c:lineChart>
        <c:grouping val="standard"/>
        <c:varyColors val="0"/>
        <c:ser>
          <c:idx val="1"/>
          <c:order val="0"/>
          <c:tx>
            <c:strRef>
              <c:f>'Calculation of Test Power'!$N$6</c:f>
              <c:strCache>
                <c:ptCount val="1"/>
                <c:pt idx="0">
                  <c:v>Null</c:v>
                </c:pt>
              </c:strCache>
            </c:strRef>
          </c:tx>
          <c:spPr>
            <a:ln w="28575" cap="rnd">
              <a:solidFill>
                <a:schemeClr val="accent5"/>
              </a:solidFill>
              <a:round/>
            </a:ln>
            <a:effectLst/>
          </c:spPr>
          <c:marker>
            <c:symbol val="none"/>
          </c:marker>
          <c:cat>
            <c:numRef>
              <c:f>'Calculation of Test Power'!$M$8:$M$48</c:f>
              <c:numCache>
                <c:formatCode>0.000</c:formatCode>
                <c:ptCount val="41"/>
                <c:pt idx="0">
                  <c:v>-0.5</c:v>
                </c:pt>
                <c:pt idx="1">
                  <c:v>-0.475</c:v>
                </c:pt>
                <c:pt idx="2">
                  <c:v>-0.45</c:v>
                </c:pt>
                <c:pt idx="3">
                  <c:v>-0.425</c:v>
                </c:pt>
                <c:pt idx="4">
                  <c:v>-0.4</c:v>
                </c:pt>
                <c:pt idx="5">
                  <c:v>-0.375</c:v>
                </c:pt>
                <c:pt idx="6">
                  <c:v>-0.35</c:v>
                </c:pt>
                <c:pt idx="7">
                  <c:v>-0.325</c:v>
                </c:pt>
                <c:pt idx="8">
                  <c:v>-0.3</c:v>
                </c:pt>
                <c:pt idx="9">
                  <c:v>-0.275</c:v>
                </c:pt>
                <c:pt idx="10">
                  <c:v>-0.25</c:v>
                </c:pt>
                <c:pt idx="11">
                  <c:v>-0.225</c:v>
                </c:pt>
                <c:pt idx="12">
                  <c:v>-0.2</c:v>
                </c:pt>
                <c:pt idx="13">
                  <c:v>-0.175</c:v>
                </c:pt>
                <c:pt idx="14">
                  <c:v>-0.15</c:v>
                </c:pt>
                <c:pt idx="15">
                  <c:v>-0.125</c:v>
                </c:pt>
                <c:pt idx="16">
                  <c:v>-0.0999999999999999</c:v>
                </c:pt>
                <c:pt idx="17">
                  <c:v>-0.0749999999999999</c:v>
                </c:pt>
                <c:pt idx="18">
                  <c:v>-0.0499999999999998</c:v>
                </c:pt>
                <c:pt idx="19">
                  <c:v>-0.0249999999999998</c:v>
                </c:pt>
                <c:pt idx="20">
                  <c:v>1.59594559789866E-16</c:v>
                </c:pt>
                <c:pt idx="21">
                  <c:v>0.0250000000000002</c:v>
                </c:pt>
                <c:pt idx="22">
                  <c:v>0.0500000000000002</c:v>
                </c:pt>
                <c:pt idx="23">
                  <c:v>0.0750000000000002</c:v>
                </c:pt>
                <c:pt idx="24">
                  <c:v>0.1</c:v>
                </c:pt>
                <c:pt idx="25">
                  <c:v>0.125</c:v>
                </c:pt>
                <c:pt idx="26">
                  <c:v>0.15</c:v>
                </c:pt>
                <c:pt idx="27">
                  <c:v>0.175</c:v>
                </c:pt>
                <c:pt idx="28">
                  <c:v>0.2</c:v>
                </c:pt>
                <c:pt idx="29">
                  <c:v>0.225</c:v>
                </c:pt>
                <c:pt idx="30">
                  <c:v>0.25</c:v>
                </c:pt>
                <c:pt idx="31">
                  <c:v>0.275</c:v>
                </c:pt>
                <c:pt idx="32">
                  <c:v>0.3</c:v>
                </c:pt>
                <c:pt idx="33">
                  <c:v>0.325</c:v>
                </c:pt>
                <c:pt idx="34">
                  <c:v>0.35</c:v>
                </c:pt>
                <c:pt idx="35">
                  <c:v>0.375</c:v>
                </c:pt>
                <c:pt idx="36">
                  <c:v>0.4</c:v>
                </c:pt>
                <c:pt idx="37">
                  <c:v>0.425</c:v>
                </c:pt>
                <c:pt idx="38">
                  <c:v>0.45</c:v>
                </c:pt>
                <c:pt idx="39">
                  <c:v>0.475</c:v>
                </c:pt>
                <c:pt idx="40">
                  <c:v>0.5</c:v>
                </c:pt>
              </c:numCache>
            </c:numRef>
          </c:cat>
          <c:val>
            <c:numRef>
              <c:f>'Calculation of Test Power'!$N$8:$N$48</c:f>
              <c:numCache>
                <c:formatCode>0.00000</c:formatCode>
                <c:ptCount val="41"/>
                <c:pt idx="0">
                  <c:v>0.00225078021961704</c:v>
                </c:pt>
                <c:pt idx="1">
                  <c:v>0.00295718159733881</c:v>
                </c:pt>
                <c:pt idx="2">
                  <c:v>0.00391373025834871</c:v>
                </c:pt>
                <c:pt idx="3">
                  <c:v>0.00521735456751465</c:v>
                </c:pt>
                <c:pt idx="4">
                  <c:v>0.00700456002551898</c:v>
                </c:pt>
                <c:pt idx="5">
                  <c:v>0.00946747758974101</c:v>
                </c:pt>
                <c:pt idx="6">
                  <c:v>0.0128755632178447</c:v>
                </c:pt>
                <c:pt idx="7">
                  <c:v>0.0176037939076423</c:v>
                </c:pt>
                <c:pt idx="8">
                  <c:v>0.0241669087126562</c:v>
                </c:pt>
                <c:pt idx="9">
                  <c:v>0.0332560154706416</c:v>
                </c:pt>
                <c:pt idx="10">
                  <c:v>0.0457672261885913</c:v>
                </c:pt>
                <c:pt idx="11">
                  <c:v>0.0628001562696213</c:v>
                </c:pt>
                <c:pt idx="12">
                  <c:v>0.0855865239255632</c:v>
                </c:pt>
                <c:pt idx="13">
                  <c:v>0.115289864449087</c:v>
                </c:pt>
                <c:pt idx="14">
                  <c:v>0.152611814495911</c:v>
                </c:pt>
                <c:pt idx="15">
                  <c:v>0.197180571207965</c:v>
                </c:pt>
                <c:pt idx="16">
                  <c:v>0.24682319658363</c:v>
                </c:pt>
                <c:pt idx="17">
                  <c:v>0.297038746661563</c:v>
                </c:pt>
                <c:pt idx="18">
                  <c:v>0.341179875396188</c:v>
                </c:pt>
                <c:pt idx="19">
                  <c:v>0.371760377668099</c:v>
                </c:pt>
                <c:pt idx="20">
                  <c:v>0.382732772309872</c:v>
                </c:pt>
                <c:pt idx="21">
                  <c:v>0.371760377668099</c:v>
                </c:pt>
                <c:pt idx="22">
                  <c:v>0.341179875396187</c:v>
                </c:pt>
                <c:pt idx="23">
                  <c:v>0.297038746661563</c:v>
                </c:pt>
                <c:pt idx="24">
                  <c:v>0.246823196583629</c:v>
                </c:pt>
                <c:pt idx="25">
                  <c:v>0.197180571207964</c:v>
                </c:pt>
                <c:pt idx="26">
                  <c:v>0.15261181449591</c:v>
                </c:pt>
                <c:pt idx="27">
                  <c:v>0.115289864449086</c:v>
                </c:pt>
                <c:pt idx="28">
                  <c:v>0.0855865239255628</c:v>
                </c:pt>
                <c:pt idx="29">
                  <c:v>0.062800156269621</c:v>
                </c:pt>
                <c:pt idx="30">
                  <c:v>0.0457672261885911</c:v>
                </c:pt>
                <c:pt idx="31">
                  <c:v>0.0332560154706415</c:v>
                </c:pt>
                <c:pt idx="32">
                  <c:v>0.0241669087126561</c:v>
                </c:pt>
                <c:pt idx="33">
                  <c:v>0.0176037939076422</c:v>
                </c:pt>
                <c:pt idx="34">
                  <c:v>0.0128755632178447</c:v>
                </c:pt>
                <c:pt idx="35">
                  <c:v>0.00946747758974097</c:v>
                </c:pt>
                <c:pt idx="36">
                  <c:v>0.00700456002551894</c:v>
                </c:pt>
                <c:pt idx="37">
                  <c:v>0.00521735456751463</c:v>
                </c:pt>
                <c:pt idx="38">
                  <c:v>0.0039137302583487</c:v>
                </c:pt>
                <c:pt idx="39">
                  <c:v>0.0029571815973388</c:v>
                </c:pt>
                <c:pt idx="40">
                  <c:v>0.00225078021961703</c:v>
                </c:pt>
              </c:numCache>
            </c:numRef>
          </c:val>
          <c:smooth val="1"/>
          <c:extLst xmlns:c16r2="http://schemas.microsoft.com/office/drawing/2015/06/chart">
            <c:ext xmlns:c16="http://schemas.microsoft.com/office/drawing/2014/chart" uri="{C3380CC4-5D6E-409C-BE32-E72D297353CC}">
              <c16:uniqueId val="{00000000-660A-4FDD-9ADF-16C4EA011A90}"/>
            </c:ext>
          </c:extLst>
        </c:ser>
        <c:ser>
          <c:idx val="2"/>
          <c:order val="1"/>
          <c:tx>
            <c:strRef>
              <c:f>'Calculation of Test Power'!$O$6</c:f>
              <c:strCache>
                <c:ptCount val="1"/>
                <c:pt idx="0">
                  <c:v>Alt</c:v>
                </c:pt>
              </c:strCache>
            </c:strRef>
          </c:tx>
          <c:spPr>
            <a:ln w="28575" cap="rnd">
              <a:solidFill>
                <a:schemeClr val="accent4"/>
              </a:solidFill>
              <a:round/>
            </a:ln>
            <a:effectLst/>
          </c:spPr>
          <c:marker>
            <c:symbol val="none"/>
          </c:marker>
          <c:cat>
            <c:numRef>
              <c:f>'Calculation of Test Power'!$M$8:$M$48</c:f>
              <c:numCache>
                <c:formatCode>0.000</c:formatCode>
                <c:ptCount val="41"/>
                <c:pt idx="0">
                  <c:v>-0.5</c:v>
                </c:pt>
                <c:pt idx="1">
                  <c:v>-0.475</c:v>
                </c:pt>
                <c:pt idx="2">
                  <c:v>-0.45</c:v>
                </c:pt>
                <c:pt idx="3">
                  <c:v>-0.425</c:v>
                </c:pt>
                <c:pt idx="4">
                  <c:v>-0.4</c:v>
                </c:pt>
                <c:pt idx="5">
                  <c:v>-0.375</c:v>
                </c:pt>
                <c:pt idx="6">
                  <c:v>-0.35</c:v>
                </c:pt>
                <c:pt idx="7">
                  <c:v>-0.325</c:v>
                </c:pt>
                <c:pt idx="8">
                  <c:v>-0.3</c:v>
                </c:pt>
                <c:pt idx="9">
                  <c:v>-0.275</c:v>
                </c:pt>
                <c:pt idx="10">
                  <c:v>-0.25</c:v>
                </c:pt>
                <c:pt idx="11">
                  <c:v>-0.225</c:v>
                </c:pt>
                <c:pt idx="12">
                  <c:v>-0.2</c:v>
                </c:pt>
                <c:pt idx="13">
                  <c:v>-0.175</c:v>
                </c:pt>
                <c:pt idx="14">
                  <c:v>-0.15</c:v>
                </c:pt>
                <c:pt idx="15">
                  <c:v>-0.125</c:v>
                </c:pt>
                <c:pt idx="16">
                  <c:v>-0.0999999999999999</c:v>
                </c:pt>
                <c:pt idx="17">
                  <c:v>-0.0749999999999999</c:v>
                </c:pt>
                <c:pt idx="18">
                  <c:v>-0.0499999999999998</c:v>
                </c:pt>
                <c:pt idx="19">
                  <c:v>-0.0249999999999998</c:v>
                </c:pt>
                <c:pt idx="20">
                  <c:v>1.59594559789866E-16</c:v>
                </c:pt>
                <c:pt idx="21">
                  <c:v>0.0250000000000002</c:v>
                </c:pt>
                <c:pt idx="22">
                  <c:v>0.0500000000000002</c:v>
                </c:pt>
                <c:pt idx="23">
                  <c:v>0.0750000000000002</c:v>
                </c:pt>
                <c:pt idx="24">
                  <c:v>0.1</c:v>
                </c:pt>
                <c:pt idx="25">
                  <c:v>0.125</c:v>
                </c:pt>
                <c:pt idx="26">
                  <c:v>0.15</c:v>
                </c:pt>
                <c:pt idx="27">
                  <c:v>0.175</c:v>
                </c:pt>
                <c:pt idx="28">
                  <c:v>0.2</c:v>
                </c:pt>
                <c:pt idx="29">
                  <c:v>0.225</c:v>
                </c:pt>
                <c:pt idx="30">
                  <c:v>0.25</c:v>
                </c:pt>
                <c:pt idx="31">
                  <c:v>0.275</c:v>
                </c:pt>
                <c:pt idx="32">
                  <c:v>0.3</c:v>
                </c:pt>
                <c:pt idx="33">
                  <c:v>0.325</c:v>
                </c:pt>
                <c:pt idx="34">
                  <c:v>0.35</c:v>
                </c:pt>
                <c:pt idx="35">
                  <c:v>0.375</c:v>
                </c:pt>
                <c:pt idx="36">
                  <c:v>0.4</c:v>
                </c:pt>
                <c:pt idx="37">
                  <c:v>0.425</c:v>
                </c:pt>
                <c:pt idx="38">
                  <c:v>0.45</c:v>
                </c:pt>
                <c:pt idx="39">
                  <c:v>0.475</c:v>
                </c:pt>
                <c:pt idx="40">
                  <c:v>0.5</c:v>
                </c:pt>
              </c:numCache>
            </c:numRef>
          </c:cat>
          <c:val>
            <c:numRef>
              <c:f>'Calculation of Test Power'!$O$8:$O$48</c:f>
              <c:numCache>
                <c:formatCode>0.00000</c:formatCode>
                <c:ptCount val="41"/>
                <c:pt idx="0">
                  <c:v>0.000762667446873406</c:v>
                </c:pt>
                <c:pt idx="1">
                  <c:v>0.00097251530702406</c:v>
                </c:pt>
                <c:pt idx="2">
                  <c:v>0.00124850230069942</c:v>
                </c:pt>
                <c:pt idx="3">
                  <c:v>0.00161397892861551</c:v>
                </c:pt>
                <c:pt idx="4">
                  <c:v>0.0021013258844084</c:v>
                </c:pt>
                <c:pt idx="5">
                  <c:v>0.0027556810007881</c:v>
                </c:pt>
                <c:pt idx="6">
                  <c:v>0.00364024879170664</c:v>
                </c:pt>
                <c:pt idx="7">
                  <c:v>0.00484383963442314</c:v>
                </c:pt>
                <c:pt idx="8">
                  <c:v>0.00649149792059964</c:v>
                </c:pt>
                <c:pt idx="9">
                  <c:v>0.00875929292949177</c:v>
                </c:pt>
                <c:pt idx="10">
                  <c:v>0.0118944664912845</c:v>
                </c:pt>
                <c:pt idx="11">
                  <c:v>0.0162419331498224</c:v>
                </c:pt>
                <c:pt idx="12">
                  <c:v>0.0222771493252164</c:v>
                </c:pt>
                <c:pt idx="13">
                  <c:v>0.0306427566560147</c:v>
                </c:pt>
                <c:pt idx="14">
                  <c:v>0.0421807929056385</c:v>
                </c:pt>
                <c:pt idx="15">
                  <c:v>0.0579419030302665</c:v>
                </c:pt>
                <c:pt idx="16">
                  <c:v>0.0791367468769456</c:v>
                </c:pt>
                <c:pt idx="17">
                  <c:v>0.106975112938716</c:v>
                </c:pt>
                <c:pt idx="18">
                  <c:v>0.142326842514132</c:v>
                </c:pt>
                <c:pt idx="19">
                  <c:v>0.185163195455234</c:v>
                </c:pt>
                <c:pt idx="20">
                  <c:v>0.23383833205562</c:v>
                </c:pt>
                <c:pt idx="21">
                  <c:v>0.284467785191285</c:v>
                </c:pt>
                <c:pt idx="22">
                  <c:v>0.330877620012313</c:v>
                </c:pt>
                <c:pt idx="23">
                  <c:v>0.365607326043785</c:v>
                </c:pt>
                <c:pt idx="24">
                  <c:v>0.382001037035718</c:v>
                </c:pt>
                <c:pt idx="25">
                  <c:v>0.376608494007692</c:v>
                </c:pt>
                <c:pt idx="26">
                  <c:v>0.350586124695639</c:v>
                </c:pt>
                <c:pt idx="27">
                  <c:v>0.309216649715761</c:v>
                </c:pt>
                <c:pt idx="28">
                  <c:v>0.259857380798378</c:v>
                </c:pt>
                <c:pt idx="29">
                  <c:v>0.209542826996356</c:v>
                </c:pt>
                <c:pt idx="30">
                  <c:v>0.1633810137118</c:v>
                </c:pt>
                <c:pt idx="31">
                  <c:v>0.124109284725766</c:v>
                </c:pt>
                <c:pt idx="32">
                  <c:v>0.0924918101231452</c:v>
                </c:pt>
                <c:pt idx="33">
                  <c:v>0.0680356819179328</c:v>
                </c:pt>
                <c:pt idx="34">
                  <c:v>0.0496492356428199</c:v>
                </c:pt>
                <c:pt idx="35">
                  <c:v>0.0360924622553804</c:v>
                </c:pt>
                <c:pt idx="36">
                  <c:v>0.0262211470495514</c:v>
                </c:pt>
                <c:pt idx="37">
                  <c:v>0.019085001451283</c:v>
                </c:pt>
                <c:pt idx="38">
                  <c:v>0.0139424659641862</c:v>
                </c:pt>
                <c:pt idx="39">
                  <c:v>0.0102370706278539</c:v>
                </c:pt>
                <c:pt idx="40">
                  <c:v>0.0075615154458326</c:v>
                </c:pt>
              </c:numCache>
            </c:numRef>
          </c:val>
          <c:smooth val="1"/>
          <c:extLst xmlns:c16r2="http://schemas.microsoft.com/office/drawing/2015/06/chart">
            <c:ext xmlns:c16="http://schemas.microsoft.com/office/drawing/2014/chart" uri="{C3380CC4-5D6E-409C-BE32-E72D297353CC}">
              <c16:uniqueId val="{00000001-660A-4FDD-9ADF-16C4EA011A90}"/>
            </c:ext>
          </c:extLst>
        </c:ser>
        <c:dLbls>
          <c:showLegendKey val="0"/>
          <c:showVal val="0"/>
          <c:showCatName val="0"/>
          <c:showSerName val="0"/>
          <c:showPercent val="0"/>
          <c:showBubbleSize val="0"/>
        </c:dLbls>
        <c:smooth val="0"/>
        <c:axId val="-2072089264"/>
        <c:axId val="-2074336672"/>
      </c:lineChart>
      <c:catAx>
        <c:axId val="-2072089264"/>
        <c:scaling>
          <c:orientation val="minMax"/>
        </c:scaling>
        <c:delete val="0"/>
        <c:axPos val="b"/>
        <c:numFmt formatCode="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336672"/>
        <c:crosses val="autoZero"/>
        <c:auto val="1"/>
        <c:lblAlgn val="ctr"/>
        <c:lblOffset val="100"/>
        <c:tickLblSkip val="4"/>
        <c:tickMarkSkip val="4"/>
        <c:noMultiLvlLbl val="0"/>
      </c:catAx>
      <c:valAx>
        <c:axId val="-2074336672"/>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08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8575">
      <a:solidFill>
        <a:srgbClr val="002060"/>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0.28743</cdr:x>
      <cdr:y>0.20276</cdr:y>
    </cdr:from>
    <cdr:to>
      <cdr:x>0.77085</cdr:x>
      <cdr:y>0.85487</cdr:y>
    </cdr:to>
    <cdr:sp macro="" textlink="">
      <cdr:nvSpPr>
        <cdr:cNvPr id="8" name="Freeform: Shape 7">
          <a:extLst xmlns:a="http://schemas.openxmlformats.org/drawingml/2006/main">
            <a:ext uri="{FF2B5EF4-FFF2-40B4-BE49-F238E27FC236}">
              <a16:creationId xmlns:a16="http://schemas.microsoft.com/office/drawing/2014/main" xmlns="" id="{D1BA2477-4A7D-4EAB-B363-6F7854915C68}"/>
            </a:ext>
          </a:extLst>
        </cdr:cNvPr>
        <cdr:cNvSpPr/>
      </cdr:nvSpPr>
      <cdr:spPr>
        <a:xfrm xmlns:a="http://schemas.openxmlformats.org/drawingml/2006/main">
          <a:off x="2073592" y="1049648"/>
          <a:ext cx="3487615" cy="3375880"/>
        </a:xfrm>
        <a:custGeom xmlns:a="http://schemas.openxmlformats.org/drawingml/2006/main">
          <a:avLst/>
          <a:gdLst>
            <a:gd name="connsiteX0" fmla="*/ 0 w 1005192"/>
            <a:gd name="connsiteY0" fmla="*/ 1592904 h 1592904"/>
            <a:gd name="connsiteX1" fmla="*/ 1005192 w 1005192"/>
            <a:gd name="connsiteY1" fmla="*/ 0 h 1592904"/>
            <a:gd name="connsiteX0" fmla="*/ 0 w 1005192"/>
            <a:gd name="connsiteY0" fmla="*/ 1592904 h 1592904"/>
            <a:gd name="connsiteX1" fmla="*/ 986206 w 1005192"/>
            <a:gd name="connsiteY1" fmla="*/ 36060 h 1592904"/>
            <a:gd name="connsiteX2" fmla="*/ 1005192 w 1005192"/>
            <a:gd name="connsiteY2" fmla="*/ 0 h 1592904"/>
            <a:gd name="connsiteX0" fmla="*/ 0 w 1005192"/>
            <a:gd name="connsiteY0" fmla="*/ 1592904 h 1592904"/>
            <a:gd name="connsiteX1" fmla="*/ 899415 w 1005192"/>
            <a:gd name="connsiteY1" fmla="*/ 91353 h 1592904"/>
            <a:gd name="connsiteX2" fmla="*/ 1005192 w 1005192"/>
            <a:gd name="connsiteY2" fmla="*/ 0 h 1592904"/>
            <a:gd name="connsiteX0" fmla="*/ 0 w 1417449"/>
            <a:gd name="connsiteY0" fmla="*/ 1592904 h 1592904"/>
            <a:gd name="connsiteX1" fmla="*/ 1417449 w 1417449"/>
            <a:gd name="connsiteY1" fmla="*/ 697170 h 1592904"/>
            <a:gd name="connsiteX2" fmla="*/ 1005192 w 1417449"/>
            <a:gd name="connsiteY2" fmla="*/ 0 h 1592904"/>
            <a:gd name="connsiteX0" fmla="*/ 0 w 1005192"/>
            <a:gd name="connsiteY0" fmla="*/ 1592904 h 1592904"/>
            <a:gd name="connsiteX1" fmla="*/ 473595 w 1005192"/>
            <a:gd name="connsiteY1" fmla="*/ 1043351 h 1592904"/>
            <a:gd name="connsiteX2" fmla="*/ 1005192 w 1005192"/>
            <a:gd name="connsiteY2" fmla="*/ 0 h 1592904"/>
            <a:gd name="connsiteX0" fmla="*/ 0 w 1005192"/>
            <a:gd name="connsiteY0" fmla="*/ 1592904 h 1592904"/>
            <a:gd name="connsiteX1" fmla="*/ 473595 w 1005192"/>
            <a:gd name="connsiteY1" fmla="*/ 1043351 h 1592904"/>
            <a:gd name="connsiteX2" fmla="*/ 1005192 w 1005192"/>
            <a:gd name="connsiteY2"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1005192 w 1005192"/>
            <a:gd name="connsiteY3"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05192"/>
            <a:gd name="connsiteY0" fmla="*/ 1592904 h 1592904"/>
            <a:gd name="connsiteX1" fmla="*/ 294589 w 1005192"/>
            <a:gd name="connsiteY1" fmla="*/ 1346260 h 1592904"/>
            <a:gd name="connsiteX2" fmla="*/ 473595 w 1005192"/>
            <a:gd name="connsiteY2" fmla="*/ 1043351 h 1592904"/>
            <a:gd name="connsiteX3" fmla="*/ 666164 w 1005192"/>
            <a:gd name="connsiteY3" fmla="*/ 586584 h 1592904"/>
            <a:gd name="connsiteX4" fmla="*/ 1005192 w 1005192"/>
            <a:gd name="connsiteY4" fmla="*/ 0 h 1592904"/>
            <a:gd name="connsiteX0" fmla="*/ 0 w 1031097"/>
            <a:gd name="connsiteY0" fmla="*/ 1634999 h 1634999"/>
            <a:gd name="connsiteX1" fmla="*/ 294589 w 1031097"/>
            <a:gd name="connsiteY1" fmla="*/ 1388355 h 1634999"/>
            <a:gd name="connsiteX2" fmla="*/ 473595 w 1031097"/>
            <a:gd name="connsiteY2" fmla="*/ 1085446 h 1634999"/>
            <a:gd name="connsiteX3" fmla="*/ 666164 w 1031097"/>
            <a:gd name="connsiteY3" fmla="*/ 628679 h 1634999"/>
            <a:gd name="connsiteX4" fmla="*/ 1005192 w 1031097"/>
            <a:gd name="connsiteY4" fmla="*/ 42095 h 1634999"/>
            <a:gd name="connsiteX5" fmla="*/ 1007904 w 1031097"/>
            <a:gd name="connsiteY5" fmla="*/ 46903 h 1634999"/>
            <a:gd name="connsiteX0" fmla="*/ 0 w 1357781"/>
            <a:gd name="connsiteY0" fmla="*/ 1603054 h 1603054"/>
            <a:gd name="connsiteX1" fmla="*/ 294589 w 1357781"/>
            <a:gd name="connsiteY1" fmla="*/ 1356410 h 1603054"/>
            <a:gd name="connsiteX2" fmla="*/ 473595 w 1357781"/>
            <a:gd name="connsiteY2" fmla="*/ 1053501 h 1603054"/>
            <a:gd name="connsiteX3" fmla="*/ 666164 w 1357781"/>
            <a:gd name="connsiteY3" fmla="*/ 596734 h 1603054"/>
            <a:gd name="connsiteX4" fmla="*/ 1005192 w 1357781"/>
            <a:gd name="connsiteY4" fmla="*/ 10150 h 1603054"/>
            <a:gd name="connsiteX5" fmla="*/ 1357781 w 1357781"/>
            <a:gd name="connsiteY5" fmla="*/ 543846 h 1603054"/>
            <a:gd name="connsiteX0" fmla="*/ 0 w 1382393"/>
            <a:gd name="connsiteY0" fmla="*/ 1603054 h 1603054"/>
            <a:gd name="connsiteX1" fmla="*/ 294589 w 1382393"/>
            <a:gd name="connsiteY1" fmla="*/ 1356410 h 1603054"/>
            <a:gd name="connsiteX2" fmla="*/ 473595 w 1382393"/>
            <a:gd name="connsiteY2" fmla="*/ 1053501 h 1603054"/>
            <a:gd name="connsiteX3" fmla="*/ 666164 w 1382393"/>
            <a:gd name="connsiteY3" fmla="*/ 596734 h 1603054"/>
            <a:gd name="connsiteX4" fmla="*/ 1005192 w 1382393"/>
            <a:gd name="connsiteY4" fmla="*/ 10150 h 1603054"/>
            <a:gd name="connsiteX5" fmla="*/ 1357781 w 1382393"/>
            <a:gd name="connsiteY5" fmla="*/ 543846 h 1603054"/>
            <a:gd name="connsiteX6" fmla="*/ 1352357 w 1382393"/>
            <a:gd name="connsiteY6" fmla="*/ 541441 h 1603054"/>
            <a:gd name="connsiteX0" fmla="*/ 0 w 1588325"/>
            <a:gd name="connsiteY0" fmla="*/ 1603054 h 1603054"/>
            <a:gd name="connsiteX1" fmla="*/ 294589 w 1588325"/>
            <a:gd name="connsiteY1" fmla="*/ 1356410 h 1603054"/>
            <a:gd name="connsiteX2" fmla="*/ 473595 w 1588325"/>
            <a:gd name="connsiteY2" fmla="*/ 1053501 h 1603054"/>
            <a:gd name="connsiteX3" fmla="*/ 666164 w 1588325"/>
            <a:gd name="connsiteY3" fmla="*/ 596734 h 1603054"/>
            <a:gd name="connsiteX4" fmla="*/ 1005192 w 1588325"/>
            <a:gd name="connsiteY4" fmla="*/ 10150 h 1603054"/>
            <a:gd name="connsiteX5" fmla="*/ 1357781 w 1588325"/>
            <a:gd name="connsiteY5" fmla="*/ 543846 h 1603054"/>
            <a:gd name="connsiteX6" fmla="*/ 1588320 w 1588325"/>
            <a:gd name="connsiteY6" fmla="*/ 1089561 h 1603054"/>
            <a:gd name="connsiteX0" fmla="*/ 0 w 1605396"/>
            <a:gd name="connsiteY0" fmla="*/ 1603054 h 1603054"/>
            <a:gd name="connsiteX1" fmla="*/ 294589 w 1605396"/>
            <a:gd name="connsiteY1" fmla="*/ 1356410 h 1603054"/>
            <a:gd name="connsiteX2" fmla="*/ 473595 w 1605396"/>
            <a:gd name="connsiteY2" fmla="*/ 1053501 h 1603054"/>
            <a:gd name="connsiteX3" fmla="*/ 666164 w 1605396"/>
            <a:gd name="connsiteY3" fmla="*/ 596734 h 1603054"/>
            <a:gd name="connsiteX4" fmla="*/ 1005192 w 1605396"/>
            <a:gd name="connsiteY4" fmla="*/ 10150 h 1603054"/>
            <a:gd name="connsiteX5" fmla="*/ 1357781 w 1605396"/>
            <a:gd name="connsiteY5" fmla="*/ 543846 h 1603054"/>
            <a:gd name="connsiteX6" fmla="*/ 1588320 w 1605396"/>
            <a:gd name="connsiteY6" fmla="*/ 1089561 h 1603054"/>
            <a:gd name="connsiteX7" fmla="*/ 1588320 w 1605396"/>
            <a:gd name="connsiteY7" fmla="*/ 1091966 h 1603054"/>
            <a:gd name="connsiteX0" fmla="*/ 0 w 2030413"/>
            <a:gd name="connsiteY0" fmla="*/ 1603054 h 1603054"/>
            <a:gd name="connsiteX1" fmla="*/ 294589 w 2030413"/>
            <a:gd name="connsiteY1" fmla="*/ 1356410 h 1603054"/>
            <a:gd name="connsiteX2" fmla="*/ 473595 w 2030413"/>
            <a:gd name="connsiteY2" fmla="*/ 1053501 h 1603054"/>
            <a:gd name="connsiteX3" fmla="*/ 666164 w 2030413"/>
            <a:gd name="connsiteY3" fmla="*/ 596734 h 1603054"/>
            <a:gd name="connsiteX4" fmla="*/ 1005192 w 2030413"/>
            <a:gd name="connsiteY4" fmla="*/ 10150 h 1603054"/>
            <a:gd name="connsiteX5" fmla="*/ 1357781 w 2030413"/>
            <a:gd name="connsiteY5" fmla="*/ 543846 h 1603054"/>
            <a:gd name="connsiteX6" fmla="*/ 1588320 w 2030413"/>
            <a:gd name="connsiteY6" fmla="*/ 1089561 h 1603054"/>
            <a:gd name="connsiteX7" fmla="*/ 2030413 w 2030413"/>
            <a:gd name="connsiteY7" fmla="*/ 1594409 h 1603054"/>
            <a:gd name="connsiteX0" fmla="*/ 0 w 2064760"/>
            <a:gd name="connsiteY0" fmla="*/ 1603054 h 1631122"/>
            <a:gd name="connsiteX1" fmla="*/ 294589 w 2064760"/>
            <a:gd name="connsiteY1" fmla="*/ 1356410 h 1631122"/>
            <a:gd name="connsiteX2" fmla="*/ 473595 w 2064760"/>
            <a:gd name="connsiteY2" fmla="*/ 1053501 h 1631122"/>
            <a:gd name="connsiteX3" fmla="*/ 666164 w 2064760"/>
            <a:gd name="connsiteY3" fmla="*/ 596734 h 1631122"/>
            <a:gd name="connsiteX4" fmla="*/ 1005192 w 2064760"/>
            <a:gd name="connsiteY4" fmla="*/ 10150 h 1631122"/>
            <a:gd name="connsiteX5" fmla="*/ 1357781 w 2064760"/>
            <a:gd name="connsiteY5" fmla="*/ 543846 h 1631122"/>
            <a:gd name="connsiteX6" fmla="*/ 1588320 w 2064760"/>
            <a:gd name="connsiteY6" fmla="*/ 1089561 h 1631122"/>
            <a:gd name="connsiteX7" fmla="*/ 2030413 w 2064760"/>
            <a:gd name="connsiteY7" fmla="*/ 1594409 h 1631122"/>
            <a:gd name="connsiteX8" fmla="*/ 2035837 w 2064760"/>
            <a:gd name="connsiteY8" fmla="*/ 1592005 h 1631122"/>
            <a:gd name="connsiteX0" fmla="*/ 0 w 2061979"/>
            <a:gd name="connsiteY0" fmla="*/ 1603054 h 1745866"/>
            <a:gd name="connsiteX1" fmla="*/ 294589 w 2061979"/>
            <a:gd name="connsiteY1" fmla="*/ 1356410 h 1745866"/>
            <a:gd name="connsiteX2" fmla="*/ 473595 w 2061979"/>
            <a:gd name="connsiteY2" fmla="*/ 1053501 h 1745866"/>
            <a:gd name="connsiteX3" fmla="*/ 666164 w 2061979"/>
            <a:gd name="connsiteY3" fmla="*/ 596734 h 1745866"/>
            <a:gd name="connsiteX4" fmla="*/ 1005192 w 2061979"/>
            <a:gd name="connsiteY4" fmla="*/ 10150 h 1745866"/>
            <a:gd name="connsiteX5" fmla="*/ 1357781 w 2061979"/>
            <a:gd name="connsiteY5" fmla="*/ 543846 h 1745866"/>
            <a:gd name="connsiteX6" fmla="*/ 1588320 w 2061979"/>
            <a:gd name="connsiteY6" fmla="*/ 1089561 h 1745866"/>
            <a:gd name="connsiteX7" fmla="*/ 2030413 w 2061979"/>
            <a:gd name="connsiteY7" fmla="*/ 1594409 h 1745866"/>
            <a:gd name="connsiteX8" fmla="*/ 2024988 w 2061979"/>
            <a:gd name="connsiteY8" fmla="*/ 1745864 h 1745866"/>
            <a:gd name="connsiteX0" fmla="*/ 0 w 2061979"/>
            <a:gd name="connsiteY0" fmla="*/ 1603054 h 1756416"/>
            <a:gd name="connsiteX1" fmla="*/ 294589 w 2061979"/>
            <a:gd name="connsiteY1" fmla="*/ 1356410 h 1756416"/>
            <a:gd name="connsiteX2" fmla="*/ 473595 w 2061979"/>
            <a:gd name="connsiteY2" fmla="*/ 1053501 h 1756416"/>
            <a:gd name="connsiteX3" fmla="*/ 666164 w 2061979"/>
            <a:gd name="connsiteY3" fmla="*/ 596734 h 1756416"/>
            <a:gd name="connsiteX4" fmla="*/ 1005192 w 2061979"/>
            <a:gd name="connsiteY4" fmla="*/ 10150 h 1756416"/>
            <a:gd name="connsiteX5" fmla="*/ 1357781 w 2061979"/>
            <a:gd name="connsiteY5" fmla="*/ 543846 h 1756416"/>
            <a:gd name="connsiteX6" fmla="*/ 1588320 w 2061979"/>
            <a:gd name="connsiteY6" fmla="*/ 1089561 h 1756416"/>
            <a:gd name="connsiteX7" fmla="*/ 2030413 w 2061979"/>
            <a:gd name="connsiteY7" fmla="*/ 1594409 h 1756416"/>
            <a:gd name="connsiteX8" fmla="*/ 2024988 w 2061979"/>
            <a:gd name="connsiteY8" fmla="*/ 1745864 h 1756416"/>
            <a:gd name="connsiteX9" fmla="*/ 2016851 w 2061979"/>
            <a:gd name="connsiteY9" fmla="*/ 1743459 h 1756416"/>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10" fmla="*/ 0 w 2061979"/>
            <a:gd name="connsiteY10" fmla="*/ 1603054 h 1759295"/>
            <a:gd name="connsiteX0" fmla="*/ 0 w 2061979"/>
            <a:gd name="connsiteY0" fmla="*/ 1603054 h 1759295"/>
            <a:gd name="connsiteX1" fmla="*/ 294589 w 2061979"/>
            <a:gd name="connsiteY1" fmla="*/ 1356410 h 1759295"/>
            <a:gd name="connsiteX2" fmla="*/ 473595 w 2061979"/>
            <a:gd name="connsiteY2" fmla="*/ 1053501 h 1759295"/>
            <a:gd name="connsiteX3" fmla="*/ 666164 w 2061979"/>
            <a:gd name="connsiteY3" fmla="*/ 596734 h 1759295"/>
            <a:gd name="connsiteX4" fmla="*/ 1005192 w 2061979"/>
            <a:gd name="connsiteY4" fmla="*/ 10150 h 1759295"/>
            <a:gd name="connsiteX5" fmla="*/ 1357781 w 2061979"/>
            <a:gd name="connsiteY5" fmla="*/ 543846 h 1759295"/>
            <a:gd name="connsiteX6" fmla="*/ 1588320 w 2061979"/>
            <a:gd name="connsiteY6" fmla="*/ 1089561 h 1759295"/>
            <a:gd name="connsiteX7" fmla="*/ 2030413 w 2061979"/>
            <a:gd name="connsiteY7" fmla="*/ 1594409 h 1759295"/>
            <a:gd name="connsiteX8" fmla="*/ 2024988 w 2061979"/>
            <a:gd name="connsiteY8" fmla="*/ 1745864 h 1759295"/>
            <a:gd name="connsiteX9" fmla="*/ 4381 w 2061979"/>
            <a:gd name="connsiteY9" fmla="*/ 1753076 h 1759295"/>
            <a:gd name="connsiteX10" fmla="*/ 0 w 2061979"/>
            <a:gd name="connsiteY10" fmla="*/ 1603054 h 1759295"/>
            <a:gd name="connsiteX0" fmla="*/ 0 w 2030569"/>
            <a:gd name="connsiteY0" fmla="*/ 1603054 h 1759295"/>
            <a:gd name="connsiteX1" fmla="*/ 294589 w 2030569"/>
            <a:gd name="connsiteY1" fmla="*/ 1356410 h 1759295"/>
            <a:gd name="connsiteX2" fmla="*/ 473595 w 2030569"/>
            <a:gd name="connsiteY2" fmla="*/ 1053501 h 1759295"/>
            <a:gd name="connsiteX3" fmla="*/ 666164 w 2030569"/>
            <a:gd name="connsiteY3" fmla="*/ 596734 h 1759295"/>
            <a:gd name="connsiteX4" fmla="*/ 1005192 w 2030569"/>
            <a:gd name="connsiteY4" fmla="*/ 10150 h 1759295"/>
            <a:gd name="connsiteX5" fmla="*/ 1357781 w 2030569"/>
            <a:gd name="connsiteY5" fmla="*/ 543846 h 1759295"/>
            <a:gd name="connsiteX6" fmla="*/ 1588320 w 2030569"/>
            <a:gd name="connsiteY6" fmla="*/ 1089561 h 1759295"/>
            <a:gd name="connsiteX7" fmla="*/ 2030413 w 2030569"/>
            <a:gd name="connsiteY7" fmla="*/ 1594409 h 1759295"/>
            <a:gd name="connsiteX8" fmla="*/ 2024988 w 2030569"/>
            <a:gd name="connsiteY8" fmla="*/ 1745864 h 1759295"/>
            <a:gd name="connsiteX9" fmla="*/ 4381 w 2030569"/>
            <a:gd name="connsiteY9" fmla="*/ 1753076 h 1759295"/>
            <a:gd name="connsiteX10" fmla="*/ 0 w 2030569"/>
            <a:gd name="connsiteY10" fmla="*/ 1603054 h 1759295"/>
            <a:gd name="connsiteX0" fmla="*/ 0 w 2064760"/>
            <a:gd name="connsiteY0" fmla="*/ 1603054 h 1760846"/>
            <a:gd name="connsiteX1" fmla="*/ 294589 w 2064760"/>
            <a:gd name="connsiteY1" fmla="*/ 1356410 h 1760846"/>
            <a:gd name="connsiteX2" fmla="*/ 473595 w 2064760"/>
            <a:gd name="connsiteY2" fmla="*/ 1053501 h 1760846"/>
            <a:gd name="connsiteX3" fmla="*/ 666164 w 2064760"/>
            <a:gd name="connsiteY3" fmla="*/ 596734 h 1760846"/>
            <a:gd name="connsiteX4" fmla="*/ 1005192 w 2064760"/>
            <a:gd name="connsiteY4" fmla="*/ 10150 h 1760846"/>
            <a:gd name="connsiteX5" fmla="*/ 1357781 w 2064760"/>
            <a:gd name="connsiteY5" fmla="*/ 543846 h 1760846"/>
            <a:gd name="connsiteX6" fmla="*/ 1588320 w 2064760"/>
            <a:gd name="connsiteY6" fmla="*/ 1089561 h 1760846"/>
            <a:gd name="connsiteX7" fmla="*/ 2030413 w 2064760"/>
            <a:gd name="connsiteY7" fmla="*/ 1594409 h 1760846"/>
            <a:gd name="connsiteX8" fmla="*/ 2035837 w 2064760"/>
            <a:gd name="connsiteY8" fmla="*/ 1748268 h 1760846"/>
            <a:gd name="connsiteX9" fmla="*/ 4381 w 2064760"/>
            <a:gd name="connsiteY9" fmla="*/ 1753076 h 1760846"/>
            <a:gd name="connsiteX10" fmla="*/ 0 w 2064760"/>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50007"/>
            <a:gd name="connsiteY0" fmla="*/ 1603054 h 1760846"/>
            <a:gd name="connsiteX1" fmla="*/ 294589 w 2050007"/>
            <a:gd name="connsiteY1" fmla="*/ 1356410 h 1760846"/>
            <a:gd name="connsiteX2" fmla="*/ 473595 w 2050007"/>
            <a:gd name="connsiteY2" fmla="*/ 1053501 h 1760846"/>
            <a:gd name="connsiteX3" fmla="*/ 666164 w 2050007"/>
            <a:gd name="connsiteY3" fmla="*/ 596734 h 1760846"/>
            <a:gd name="connsiteX4" fmla="*/ 1005192 w 2050007"/>
            <a:gd name="connsiteY4" fmla="*/ 10150 h 1760846"/>
            <a:gd name="connsiteX5" fmla="*/ 1357781 w 2050007"/>
            <a:gd name="connsiteY5" fmla="*/ 543846 h 1760846"/>
            <a:gd name="connsiteX6" fmla="*/ 1588320 w 2050007"/>
            <a:gd name="connsiteY6" fmla="*/ 1089561 h 1760846"/>
            <a:gd name="connsiteX7" fmla="*/ 2030413 w 2050007"/>
            <a:gd name="connsiteY7" fmla="*/ 1594409 h 1760846"/>
            <a:gd name="connsiteX8" fmla="*/ 2035837 w 2050007"/>
            <a:gd name="connsiteY8" fmla="*/ 1748268 h 1760846"/>
            <a:gd name="connsiteX9" fmla="*/ 4381 w 2050007"/>
            <a:gd name="connsiteY9" fmla="*/ 1753076 h 1760846"/>
            <a:gd name="connsiteX10" fmla="*/ 0 w 205000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603054 h 1760846"/>
            <a:gd name="connsiteX1" fmla="*/ 294589 w 2035837"/>
            <a:gd name="connsiteY1" fmla="*/ 1356410 h 1760846"/>
            <a:gd name="connsiteX2" fmla="*/ 473595 w 2035837"/>
            <a:gd name="connsiteY2" fmla="*/ 1053501 h 1760846"/>
            <a:gd name="connsiteX3" fmla="*/ 666164 w 2035837"/>
            <a:gd name="connsiteY3" fmla="*/ 596734 h 1760846"/>
            <a:gd name="connsiteX4" fmla="*/ 1005192 w 2035837"/>
            <a:gd name="connsiteY4" fmla="*/ 10150 h 1760846"/>
            <a:gd name="connsiteX5" fmla="*/ 1357781 w 2035837"/>
            <a:gd name="connsiteY5" fmla="*/ 543846 h 1760846"/>
            <a:gd name="connsiteX6" fmla="*/ 1588320 w 2035837"/>
            <a:gd name="connsiteY6" fmla="*/ 1089561 h 1760846"/>
            <a:gd name="connsiteX7" fmla="*/ 2030413 w 2035837"/>
            <a:gd name="connsiteY7" fmla="*/ 1594409 h 1760846"/>
            <a:gd name="connsiteX8" fmla="*/ 2035837 w 2035837"/>
            <a:gd name="connsiteY8" fmla="*/ 1748268 h 1760846"/>
            <a:gd name="connsiteX9" fmla="*/ 4381 w 2035837"/>
            <a:gd name="connsiteY9" fmla="*/ 1753076 h 1760846"/>
            <a:gd name="connsiteX10" fmla="*/ 0 w 2035837"/>
            <a:gd name="connsiteY10" fmla="*/ 1603054 h 1760846"/>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54464"/>
            <a:gd name="connsiteX1" fmla="*/ 294589 w 2035837"/>
            <a:gd name="connsiteY1" fmla="*/ 1350028 h 1754464"/>
            <a:gd name="connsiteX2" fmla="*/ 473595 w 2035837"/>
            <a:gd name="connsiteY2" fmla="*/ 1047119 h 1754464"/>
            <a:gd name="connsiteX3" fmla="*/ 666164 w 2035837"/>
            <a:gd name="connsiteY3" fmla="*/ 590352 h 1754464"/>
            <a:gd name="connsiteX4" fmla="*/ 1005192 w 2035837"/>
            <a:gd name="connsiteY4" fmla="*/ 3768 h 1754464"/>
            <a:gd name="connsiteX5" fmla="*/ 1357781 w 2035837"/>
            <a:gd name="connsiteY5" fmla="*/ 537464 h 1754464"/>
            <a:gd name="connsiteX6" fmla="*/ 1588320 w 2035837"/>
            <a:gd name="connsiteY6" fmla="*/ 1083179 h 1754464"/>
            <a:gd name="connsiteX7" fmla="*/ 2030413 w 2035837"/>
            <a:gd name="connsiteY7" fmla="*/ 1588027 h 1754464"/>
            <a:gd name="connsiteX8" fmla="*/ 2035837 w 2035837"/>
            <a:gd name="connsiteY8" fmla="*/ 1741886 h 1754464"/>
            <a:gd name="connsiteX9" fmla="*/ 4381 w 2035837"/>
            <a:gd name="connsiteY9" fmla="*/ 1746694 h 1754464"/>
            <a:gd name="connsiteX10" fmla="*/ 0 w 2035837"/>
            <a:gd name="connsiteY10" fmla="*/ 1596672 h 1754464"/>
            <a:gd name="connsiteX0" fmla="*/ 0 w 2035837"/>
            <a:gd name="connsiteY0" fmla="*/ 1596672 h 1746694"/>
            <a:gd name="connsiteX1" fmla="*/ 294589 w 2035837"/>
            <a:gd name="connsiteY1" fmla="*/ 1350028 h 1746694"/>
            <a:gd name="connsiteX2" fmla="*/ 473595 w 2035837"/>
            <a:gd name="connsiteY2" fmla="*/ 1047119 h 1746694"/>
            <a:gd name="connsiteX3" fmla="*/ 666164 w 2035837"/>
            <a:gd name="connsiteY3" fmla="*/ 590352 h 1746694"/>
            <a:gd name="connsiteX4" fmla="*/ 1005192 w 2035837"/>
            <a:gd name="connsiteY4" fmla="*/ 3768 h 1746694"/>
            <a:gd name="connsiteX5" fmla="*/ 1357781 w 2035837"/>
            <a:gd name="connsiteY5" fmla="*/ 537464 h 1746694"/>
            <a:gd name="connsiteX6" fmla="*/ 1588320 w 2035837"/>
            <a:gd name="connsiteY6" fmla="*/ 1083179 h 1746694"/>
            <a:gd name="connsiteX7" fmla="*/ 2030413 w 2035837"/>
            <a:gd name="connsiteY7" fmla="*/ 1588027 h 1746694"/>
            <a:gd name="connsiteX8" fmla="*/ 2035837 w 2035837"/>
            <a:gd name="connsiteY8" fmla="*/ 1741886 h 1746694"/>
            <a:gd name="connsiteX9" fmla="*/ 4381 w 2035837"/>
            <a:gd name="connsiteY9" fmla="*/ 1746694 h 1746694"/>
            <a:gd name="connsiteX10" fmla="*/ 0 w 2035837"/>
            <a:gd name="connsiteY10" fmla="*/ 1596672 h 174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5837" h="1746694">
              <a:moveTo>
                <a:pt x="0" y="1596672"/>
              </a:moveTo>
              <a:cubicBezTo>
                <a:pt x="56783" y="1547551"/>
                <a:pt x="101743" y="1561821"/>
                <a:pt x="294589" y="1350028"/>
              </a:cubicBezTo>
              <a:cubicBezTo>
                <a:pt x="373522" y="1258436"/>
                <a:pt x="474047" y="1061944"/>
                <a:pt x="473595" y="1047119"/>
              </a:cubicBezTo>
              <a:cubicBezTo>
                <a:pt x="473143" y="1032294"/>
                <a:pt x="599263" y="776264"/>
                <a:pt x="666164" y="590352"/>
              </a:cubicBezTo>
              <a:cubicBezTo>
                <a:pt x="727641" y="411652"/>
                <a:pt x="840198" y="85906"/>
                <a:pt x="1005192" y="3768"/>
              </a:cubicBezTo>
              <a:cubicBezTo>
                <a:pt x="1140803" y="-52327"/>
                <a:pt x="1357216" y="536462"/>
                <a:pt x="1357781" y="537464"/>
              </a:cubicBezTo>
              <a:cubicBezTo>
                <a:pt x="1459038" y="791890"/>
                <a:pt x="1589450" y="1083680"/>
                <a:pt x="1588320" y="1083179"/>
              </a:cubicBezTo>
              <a:cubicBezTo>
                <a:pt x="1773204" y="1448592"/>
                <a:pt x="1904295" y="1497475"/>
                <a:pt x="2030413" y="1588027"/>
              </a:cubicBezTo>
              <a:lnTo>
                <a:pt x="2035837" y="1741886"/>
              </a:lnTo>
              <a:lnTo>
                <a:pt x="4381" y="1746694"/>
              </a:lnTo>
              <a:lnTo>
                <a:pt x="0" y="1596672"/>
              </a:lnTo>
              <a:close/>
            </a:path>
          </a:pathLst>
        </a:custGeom>
        <a:pattFill xmlns:a="http://schemas.openxmlformats.org/drawingml/2006/main" prst="wdUpDiag">
          <a:fgClr>
            <a:schemeClr val="accent1"/>
          </a:fgClr>
          <a:bgClr>
            <a:schemeClr val="bg1"/>
          </a:bgClr>
        </a:pattFill>
        <a:ln xmlns:a="http://schemas.openxmlformats.org/drawingml/2006/main">
          <a:solidFill>
            <a:schemeClr val="accent5">
              <a:alpha val="2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0.76882</cdr:x>
      <cdr:y>0.63937</cdr:y>
    </cdr:from>
    <cdr:to>
      <cdr:x>0.77015</cdr:x>
      <cdr:y>0.86017</cdr:y>
    </cdr:to>
    <cdr:cxnSp macro="">
      <cdr:nvCxnSpPr>
        <cdr:cNvPr id="3" name="Straight Connector 2">
          <a:extLst xmlns:a="http://schemas.openxmlformats.org/drawingml/2006/main">
            <a:ext uri="{FF2B5EF4-FFF2-40B4-BE49-F238E27FC236}">
              <a16:creationId xmlns:a16="http://schemas.microsoft.com/office/drawing/2014/main" xmlns="" id="{EE28AA20-AB97-4B71-9E10-E845ECA522D4}"/>
            </a:ext>
          </a:extLst>
        </cdr:cNvPr>
        <cdr:cNvCxnSpPr/>
      </cdr:nvCxnSpPr>
      <cdr:spPr>
        <a:xfrm xmlns:a="http://schemas.openxmlformats.org/drawingml/2006/main" flipH="1" flipV="1">
          <a:off x="5543551" y="3309939"/>
          <a:ext cx="9525" cy="11430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0.28798</cdr:x>
      <cdr:y>0.65567</cdr:y>
    </cdr:from>
    <cdr:to>
      <cdr:x>0.28803</cdr:x>
      <cdr:y>0.85833</cdr:y>
    </cdr:to>
    <cdr:cxnSp macro="">
      <cdr:nvCxnSpPr>
        <cdr:cNvPr id="5" name="Straight Connector 4">
          <a:extLst xmlns:a="http://schemas.openxmlformats.org/drawingml/2006/main">
            <a:ext uri="{FF2B5EF4-FFF2-40B4-BE49-F238E27FC236}">
              <a16:creationId xmlns:a16="http://schemas.microsoft.com/office/drawing/2014/main" xmlns="" id="{1B3F49BD-B674-46AF-876B-BF165294F459}"/>
            </a:ext>
          </a:extLst>
        </cdr:cNvPr>
        <cdr:cNvCxnSpPr/>
      </cdr:nvCxnSpPr>
      <cdr:spPr>
        <a:xfrm xmlns:a="http://schemas.openxmlformats.org/drawingml/2006/main" flipV="1">
          <a:off x="2076059" y="3394303"/>
          <a:ext cx="392" cy="1049111"/>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0.23626</cdr:x>
      <cdr:y>0.1836</cdr:y>
    </cdr:from>
    <cdr:to>
      <cdr:x>0.43375</cdr:x>
      <cdr:y>0.23407</cdr:y>
    </cdr:to>
    <cdr:sp macro="" textlink="">
      <cdr:nvSpPr>
        <cdr:cNvPr id="9" name="TextBox 8">
          <a:extLst xmlns:a="http://schemas.openxmlformats.org/drawingml/2006/main">
            <a:ext uri="{FF2B5EF4-FFF2-40B4-BE49-F238E27FC236}">
              <a16:creationId xmlns:a16="http://schemas.microsoft.com/office/drawing/2014/main" xmlns="" id="{83BE491C-60B7-4C82-9B3F-1AAC2DC2BB16}"/>
            </a:ext>
          </a:extLst>
        </cdr:cNvPr>
        <cdr:cNvSpPr txBox="1"/>
      </cdr:nvSpPr>
      <cdr:spPr>
        <a:xfrm xmlns:a="http://schemas.openxmlformats.org/drawingml/2006/main">
          <a:off x="1638301" y="950460"/>
          <a:ext cx="1369399" cy="261258"/>
        </a:xfrm>
        <a:prstGeom xmlns:a="http://schemas.openxmlformats.org/drawingml/2006/main" prst="rect">
          <a:avLst/>
        </a:prstGeom>
        <a:ln xmlns:a="http://schemas.openxmlformats.org/drawingml/2006/main">
          <a:solidFill>
            <a:schemeClr val="dk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Null (</a:t>
          </a:r>
          <a:r>
            <a:rPr lang="en-US" sz="1100" dirty="0" err="1"/>
            <a:t>mu_Diff</a:t>
          </a:r>
          <a:r>
            <a:rPr lang="en-US" sz="1100" baseline="0" dirty="0"/>
            <a:t> = 0)</a:t>
          </a:r>
          <a:endParaRPr lang="en-US" sz="1100" dirty="0"/>
        </a:p>
      </cdr:txBody>
    </cdr:sp>
  </cdr:relSizeAnchor>
  <cdr:relSizeAnchor xmlns:cdr="http://schemas.openxmlformats.org/drawingml/2006/chartDrawing">
    <cdr:from>
      <cdr:x>0.43375</cdr:x>
      <cdr:y>0.20883</cdr:y>
    </cdr:from>
    <cdr:to>
      <cdr:x>0.48886</cdr:x>
      <cdr:y>0.25089</cdr:y>
    </cdr:to>
    <cdr:cxnSp macro="">
      <cdr:nvCxnSpPr>
        <cdr:cNvPr id="11" name="Straight Arrow Connector 10">
          <a:extLst xmlns:a="http://schemas.openxmlformats.org/drawingml/2006/main">
            <a:ext uri="{FF2B5EF4-FFF2-40B4-BE49-F238E27FC236}">
              <a16:creationId xmlns:a16="http://schemas.microsoft.com/office/drawing/2014/main" xmlns="" id="{8F657CCD-AC52-4977-ADE7-45616701C2DF}"/>
            </a:ext>
          </a:extLst>
        </cdr:cNvPr>
        <cdr:cNvCxnSpPr>
          <a:stCxn xmlns:a="http://schemas.openxmlformats.org/drawingml/2006/main" id="9" idx="3"/>
        </cdr:cNvCxnSpPr>
      </cdr:nvCxnSpPr>
      <cdr:spPr>
        <a:xfrm xmlns:a="http://schemas.openxmlformats.org/drawingml/2006/main">
          <a:off x="3007700" y="1081089"/>
          <a:ext cx="382180" cy="21771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0.70102</cdr:x>
      <cdr:y>0.18886</cdr:y>
    </cdr:from>
    <cdr:to>
      <cdr:x>0.96703</cdr:x>
      <cdr:y>0.24248</cdr:y>
    </cdr:to>
    <cdr:sp macro="" textlink="">
      <cdr:nvSpPr>
        <cdr:cNvPr id="12" name="TextBox 11">
          <a:extLst xmlns:a="http://schemas.openxmlformats.org/drawingml/2006/main">
            <a:ext uri="{FF2B5EF4-FFF2-40B4-BE49-F238E27FC236}">
              <a16:creationId xmlns:a16="http://schemas.microsoft.com/office/drawing/2014/main" xmlns="" id="{59F8B16E-AC4B-402A-B66B-A729599BD7D1}"/>
            </a:ext>
          </a:extLst>
        </cdr:cNvPr>
        <cdr:cNvSpPr txBox="1"/>
      </cdr:nvSpPr>
      <cdr:spPr>
        <a:xfrm xmlns:a="http://schemas.openxmlformats.org/drawingml/2006/main">
          <a:off x="4861009" y="977675"/>
          <a:ext cx="1844592" cy="277585"/>
        </a:xfrm>
        <a:prstGeom xmlns:a="http://schemas.openxmlformats.org/drawingml/2006/main" prst="rect">
          <a:avLst/>
        </a:prstGeom>
        <a:ln xmlns:a="http://schemas.openxmlformats.org/drawingml/2006/main">
          <a:solidFill>
            <a:schemeClr val="dk1"/>
          </a:solidFill>
        </a:ln>
      </cdr:spPr>
      <cdr:txBody>
        <a:bodyPr xmlns:a="http://schemas.openxmlformats.org/drawingml/2006/main" vertOverflow="clip" wrap="none" rtlCol="0"/>
        <a:lstStyle xmlns:a="http://schemas.openxmlformats.org/drawingml/2006/main"/>
        <a:p xmlns:a="http://schemas.openxmlformats.org/drawingml/2006/main">
          <a:r>
            <a:rPr lang="en-US" sz="1100"/>
            <a:t>Alternative</a:t>
          </a:r>
          <a:r>
            <a:rPr lang="en-US" sz="1100" baseline="0"/>
            <a:t> (mu_Diff = 0.106)</a:t>
          </a:r>
          <a:endParaRPr lang="en-US" sz="1100"/>
        </a:p>
      </cdr:txBody>
    </cdr:sp>
  </cdr:relSizeAnchor>
  <cdr:relSizeAnchor xmlns:cdr="http://schemas.openxmlformats.org/drawingml/2006/chartDrawing">
    <cdr:from>
      <cdr:x>0.67988</cdr:x>
      <cdr:y>0.21567</cdr:y>
    </cdr:from>
    <cdr:to>
      <cdr:x>0.70102</cdr:x>
      <cdr:y>0.29399</cdr:y>
    </cdr:to>
    <cdr:cxnSp macro="">
      <cdr:nvCxnSpPr>
        <cdr:cNvPr id="14" name="Straight Arrow Connector 13">
          <a:extLst xmlns:a="http://schemas.openxmlformats.org/drawingml/2006/main">
            <a:ext uri="{FF2B5EF4-FFF2-40B4-BE49-F238E27FC236}">
              <a16:creationId xmlns:a16="http://schemas.microsoft.com/office/drawing/2014/main" xmlns="" id="{5118CD5F-7F5D-4354-9677-60300FDD0860}"/>
            </a:ext>
          </a:extLst>
        </cdr:cNvPr>
        <cdr:cNvCxnSpPr>
          <a:stCxn xmlns:a="http://schemas.openxmlformats.org/drawingml/2006/main" id="12" idx="1"/>
        </cdr:cNvCxnSpPr>
      </cdr:nvCxnSpPr>
      <cdr:spPr>
        <a:xfrm xmlns:a="http://schemas.openxmlformats.org/drawingml/2006/main" flipH="1">
          <a:off x="4714421" y="1116468"/>
          <a:ext cx="146588" cy="40549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0.4715</cdr:x>
      <cdr:y>0.50322</cdr:y>
    </cdr:from>
    <cdr:to>
      <cdr:x>0.57871</cdr:x>
      <cdr:y>0.55053</cdr:y>
    </cdr:to>
    <cdr:sp macro="" textlink="">
      <cdr:nvSpPr>
        <cdr:cNvPr id="15" name="TextBox 14">
          <a:extLst xmlns:a="http://schemas.openxmlformats.org/drawingml/2006/main">
            <a:ext uri="{FF2B5EF4-FFF2-40B4-BE49-F238E27FC236}">
              <a16:creationId xmlns:a16="http://schemas.microsoft.com/office/drawing/2014/main" xmlns="" id="{133EB357-F0DB-45E4-BB54-BBED7EC405D1}"/>
            </a:ext>
          </a:extLst>
        </cdr:cNvPr>
        <cdr:cNvSpPr txBox="1"/>
      </cdr:nvSpPr>
      <cdr:spPr>
        <a:xfrm xmlns:a="http://schemas.openxmlformats.org/drawingml/2006/main">
          <a:off x="3399064" y="2605089"/>
          <a:ext cx="772886" cy="24492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100"/>
            <a:t>95% range</a:t>
          </a:r>
        </a:p>
      </cdr:txBody>
    </cdr:sp>
  </cdr:relSizeAnchor>
  <cdr:relSizeAnchor xmlns:cdr="http://schemas.openxmlformats.org/drawingml/2006/chartDrawing">
    <cdr:from>
      <cdr:x>0.68667</cdr:x>
      <cdr:y>0.60836</cdr:y>
    </cdr:from>
    <cdr:to>
      <cdr:x>0.75387</cdr:x>
      <cdr:y>0.65672</cdr:y>
    </cdr:to>
    <cdr:sp macro="" textlink="">
      <cdr:nvSpPr>
        <cdr:cNvPr id="16" name="TextBox 15">
          <a:extLst xmlns:a="http://schemas.openxmlformats.org/drawingml/2006/main">
            <a:ext uri="{FF2B5EF4-FFF2-40B4-BE49-F238E27FC236}">
              <a16:creationId xmlns:a16="http://schemas.microsoft.com/office/drawing/2014/main" xmlns="" id="{AA962A8B-E28E-4F12-AA3F-4366A358A823}"/>
            </a:ext>
          </a:extLst>
        </cdr:cNvPr>
        <cdr:cNvSpPr txBox="1"/>
      </cdr:nvSpPr>
      <cdr:spPr>
        <a:xfrm xmlns:a="http://schemas.openxmlformats.org/drawingml/2006/main">
          <a:off x="4950279" y="3149374"/>
          <a:ext cx="484415" cy="250372"/>
        </a:xfrm>
        <a:prstGeom xmlns:a="http://schemas.openxmlformats.org/drawingml/2006/main" prst="rect">
          <a:avLst/>
        </a:prstGeom>
        <a:ln xmlns:a="http://schemas.openxmlformats.org/drawingml/2006/main">
          <a:solidFill>
            <a:schemeClr val="accent5"/>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a:t>X</a:t>
          </a:r>
          <a:r>
            <a:rPr lang="en-US" sz="1100" baseline="30000"/>
            <a:t>+</a:t>
          </a:r>
        </a:p>
      </cdr:txBody>
    </cdr:sp>
  </cdr:relSizeAnchor>
  <cdr:relSizeAnchor xmlns:cdr="http://schemas.openxmlformats.org/drawingml/2006/chartDrawing">
    <cdr:from>
      <cdr:x>0.72027</cdr:x>
      <cdr:y>0.65672</cdr:y>
    </cdr:from>
    <cdr:to>
      <cdr:x>0.77123</cdr:x>
      <cdr:y>0.79971</cdr:y>
    </cdr:to>
    <cdr:cxnSp macro="">
      <cdr:nvCxnSpPr>
        <cdr:cNvPr id="18" name="Straight Arrow Connector 17">
          <a:extLst xmlns:a="http://schemas.openxmlformats.org/drawingml/2006/main">
            <a:ext uri="{FF2B5EF4-FFF2-40B4-BE49-F238E27FC236}">
              <a16:creationId xmlns:a16="http://schemas.microsoft.com/office/drawing/2014/main" xmlns="" id="{742FC152-F19D-4262-9682-1F7A7888EA32}"/>
            </a:ext>
          </a:extLst>
        </cdr:cNvPr>
        <cdr:cNvCxnSpPr>
          <a:stCxn xmlns:a="http://schemas.openxmlformats.org/drawingml/2006/main" id="16" idx="2"/>
        </cdr:cNvCxnSpPr>
      </cdr:nvCxnSpPr>
      <cdr:spPr>
        <a:xfrm xmlns:a="http://schemas.openxmlformats.org/drawingml/2006/main">
          <a:off x="5192487" y="3399746"/>
          <a:ext cx="367393" cy="74022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0.20637</cdr:x>
      <cdr:y>0.70793</cdr:y>
    </cdr:from>
    <cdr:to>
      <cdr:x>0.27356</cdr:x>
      <cdr:y>0.7563</cdr:y>
    </cdr:to>
    <cdr:sp macro="" textlink="">
      <cdr:nvSpPr>
        <cdr:cNvPr id="19" name="TextBox 1">
          <a:extLst xmlns:a="http://schemas.openxmlformats.org/drawingml/2006/main">
            <a:ext uri="{FF2B5EF4-FFF2-40B4-BE49-F238E27FC236}">
              <a16:creationId xmlns:a16="http://schemas.microsoft.com/office/drawing/2014/main" xmlns="" id="{9828E729-1185-4D6F-9E4B-5584C2E1C19B}"/>
            </a:ext>
          </a:extLst>
        </cdr:cNvPr>
        <cdr:cNvSpPr txBox="1"/>
      </cdr:nvSpPr>
      <cdr:spPr>
        <a:xfrm xmlns:a="http://schemas.openxmlformats.org/drawingml/2006/main">
          <a:off x="1487714" y="3664857"/>
          <a:ext cx="484415" cy="250372"/>
        </a:xfrm>
        <a:prstGeom xmlns:a="http://schemas.openxmlformats.org/drawingml/2006/main" prst="rect">
          <a:avLst/>
        </a:prstGeom>
        <a:ln xmlns:a="http://schemas.openxmlformats.org/drawingml/2006/main">
          <a:solidFill>
            <a:schemeClr val="accent5"/>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X</a:t>
          </a:r>
          <a:r>
            <a:rPr lang="en-US" sz="1100" baseline="30000"/>
            <a:t>-</a:t>
          </a:r>
        </a:p>
      </cdr:txBody>
    </cdr:sp>
  </cdr:relSizeAnchor>
  <cdr:relSizeAnchor xmlns:cdr="http://schemas.openxmlformats.org/drawingml/2006/chartDrawing">
    <cdr:from>
      <cdr:x>0.27218</cdr:x>
      <cdr:y>0.7566</cdr:y>
    </cdr:from>
    <cdr:to>
      <cdr:x>0.28577</cdr:x>
      <cdr:y>0.79235</cdr:y>
    </cdr:to>
    <cdr:cxnSp macro="">
      <cdr:nvCxnSpPr>
        <cdr:cNvPr id="21" name="Straight Arrow Connector 20">
          <a:extLst xmlns:a="http://schemas.openxmlformats.org/drawingml/2006/main">
            <a:ext uri="{FF2B5EF4-FFF2-40B4-BE49-F238E27FC236}">
              <a16:creationId xmlns:a16="http://schemas.microsoft.com/office/drawing/2014/main" xmlns="" id="{18CFF7FB-709F-457D-A086-1E9775DE3446}"/>
            </a:ext>
          </a:extLst>
        </cdr:cNvPr>
        <cdr:cNvCxnSpPr/>
      </cdr:nvCxnSpPr>
      <cdr:spPr>
        <a:xfrm xmlns:a="http://schemas.openxmlformats.org/drawingml/2006/main">
          <a:off x="1962151" y="3916818"/>
          <a:ext cx="97971" cy="18505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0.07286</cdr:x>
      <cdr:y>0.54738</cdr:y>
    </cdr:from>
    <cdr:to>
      <cdr:x>0.28803</cdr:x>
      <cdr:y>0.65777</cdr:y>
    </cdr:to>
    <cdr:grpSp>
      <cdr:nvGrpSpPr>
        <cdr:cNvPr id="30" name="Group 29">
          <a:extLst xmlns:a="http://schemas.openxmlformats.org/drawingml/2006/main">
            <a:ext uri="{FF2B5EF4-FFF2-40B4-BE49-F238E27FC236}">
              <a16:creationId xmlns:a16="http://schemas.microsoft.com/office/drawing/2014/main" xmlns="" id="{BB26CF14-C01D-4D65-A217-057F5A46C1FA}"/>
            </a:ext>
          </a:extLst>
        </cdr:cNvPr>
        <cdr:cNvGrpSpPr/>
      </cdr:nvGrpSpPr>
      <cdr:grpSpPr>
        <a:xfrm xmlns:a="http://schemas.openxmlformats.org/drawingml/2006/main">
          <a:off x="534871" y="2771133"/>
          <a:ext cx="1579580" cy="558853"/>
          <a:chOff x="525237" y="2833689"/>
          <a:chExt cx="1551213" cy="571504"/>
        </a:xfrm>
      </cdr:grpSpPr>
      <cdr:sp macro="" textlink="">
        <cdr:nvSpPr>
          <cdr:cNvPr id="26" name="Left Brace 25">
            <a:extLst xmlns:a="http://schemas.openxmlformats.org/drawingml/2006/main">
              <a:ext uri="{FF2B5EF4-FFF2-40B4-BE49-F238E27FC236}">
                <a16:creationId xmlns:a16="http://schemas.microsoft.com/office/drawing/2014/main" xmlns="" id="{AB622F33-54ED-4D18-A72D-379BA2979079}"/>
              </a:ext>
            </a:extLst>
          </cdr:cNvPr>
          <cdr:cNvSpPr/>
        </cdr:nvSpPr>
        <cdr:spPr>
          <a:xfrm xmlns:a="http://schemas.openxmlformats.org/drawingml/2006/main" rot="5400000">
            <a:off x="1208315" y="2537057"/>
            <a:ext cx="185058" cy="1551213"/>
          </a:xfrm>
          <a:prstGeom xmlns:a="http://schemas.openxmlformats.org/drawingml/2006/main" prst="leftBrace">
            <a:avLst>
              <a:gd name="adj1" fmla="val 8333"/>
              <a:gd name="adj2" fmla="val 5070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27" name="TextBox 26">
            <a:extLst xmlns:a="http://schemas.openxmlformats.org/drawingml/2006/main">
              <a:ext uri="{FF2B5EF4-FFF2-40B4-BE49-F238E27FC236}">
                <a16:creationId xmlns:a16="http://schemas.microsoft.com/office/drawing/2014/main" xmlns="" id="{7DEECF61-0E41-47FE-A6BD-2B422CCF8B3D}"/>
              </a:ext>
            </a:extLst>
          </cdr:cNvPr>
          <cdr:cNvSpPr txBox="1"/>
        </cdr:nvSpPr>
        <cdr:spPr>
          <a:xfrm xmlns:a="http://schemas.openxmlformats.org/drawingml/2006/main">
            <a:off x="704850" y="2833689"/>
            <a:ext cx="1338943"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Test power (left tail)</a:t>
            </a:r>
          </a:p>
        </cdr:txBody>
      </cdr:sp>
    </cdr:grpSp>
  </cdr:relSizeAnchor>
  <cdr:relSizeAnchor xmlns:cdr="http://schemas.openxmlformats.org/drawingml/2006/chartDrawing">
    <cdr:from>
      <cdr:x>0.77111</cdr:x>
      <cdr:y>0.52815</cdr:y>
    </cdr:from>
    <cdr:to>
      <cdr:x>0.98628</cdr:x>
      <cdr:y>0.63854</cdr:y>
    </cdr:to>
    <cdr:grpSp>
      <cdr:nvGrpSpPr>
        <cdr:cNvPr id="31" name="Group 30">
          <a:extLst xmlns:a="http://schemas.openxmlformats.org/drawingml/2006/main">
            <a:ext uri="{FF2B5EF4-FFF2-40B4-BE49-F238E27FC236}">
              <a16:creationId xmlns:a16="http://schemas.microsoft.com/office/drawing/2014/main" xmlns="" id="{2C21FA0F-4255-49A0-8CEF-898F1425BD5B}"/>
            </a:ext>
          </a:extLst>
        </cdr:cNvPr>
        <cdr:cNvGrpSpPr/>
      </cdr:nvGrpSpPr>
      <cdr:grpSpPr>
        <a:xfrm xmlns:a="http://schemas.openxmlformats.org/drawingml/2006/main">
          <a:off x="5660779" y="2673780"/>
          <a:ext cx="1579580" cy="558854"/>
          <a:chOff x="0" y="0"/>
          <a:chExt cx="1551213" cy="571504"/>
        </a:xfrm>
      </cdr:grpSpPr>
      <cdr:sp macro="" textlink="">
        <cdr:nvSpPr>
          <cdr:cNvPr id="32" name="Left Brace 31">
            <a:extLst xmlns:a="http://schemas.openxmlformats.org/drawingml/2006/main">
              <a:ext uri="{FF2B5EF4-FFF2-40B4-BE49-F238E27FC236}">
                <a16:creationId xmlns:a16="http://schemas.microsoft.com/office/drawing/2014/main" xmlns="" id="{88D40A09-C007-4326-83C9-4F5EBAE7190D}"/>
              </a:ext>
            </a:extLst>
          </cdr:cNvPr>
          <cdr:cNvSpPr/>
        </cdr:nvSpPr>
        <cdr:spPr>
          <a:xfrm xmlns:a="http://schemas.openxmlformats.org/drawingml/2006/main" rot="5400000">
            <a:off x="683078" y="-296632"/>
            <a:ext cx="185058" cy="1551213"/>
          </a:xfrm>
          <a:prstGeom xmlns:a="http://schemas.openxmlformats.org/drawingml/2006/main" prst="leftBrace">
            <a:avLst>
              <a:gd name="adj1" fmla="val 8333"/>
              <a:gd name="adj2" fmla="val 50704"/>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sp macro="" textlink="">
        <cdr:nvSpPr>
          <cdr:cNvPr id="33" name="TextBox 3">
            <a:extLst xmlns:a="http://schemas.openxmlformats.org/drawingml/2006/main">
              <a:ext uri="{FF2B5EF4-FFF2-40B4-BE49-F238E27FC236}">
                <a16:creationId xmlns:a16="http://schemas.microsoft.com/office/drawing/2014/main" xmlns="" id="{D11B6E67-8C8E-4901-9018-C076EF9B976D}"/>
              </a:ext>
            </a:extLst>
          </cdr:cNvPr>
          <cdr:cNvSpPr txBox="1"/>
        </cdr:nvSpPr>
        <cdr:spPr>
          <a:xfrm xmlns:a="http://schemas.openxmlformats.org/drawingml/2006/main">
            <a:off x="179613" y="0"/>
            <a:ext cx="1338943" cy="266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Test power (right tail)</a:t>
            </a:r>
          </a:p>
        </cdr:txBody>
      </cdr:sp>
    </cdr:grpSp>
  </cdr:relSizeAnchor>
  <cdr:relSizeAnchor xmlns:cdr="http://schemas.openxmlformats.org/drawingml/2006/chartDrawing">
    <cdr:from>
      <cdr:x>0.08671</cdr:x>
      <cdr:y>0.83675</cdr:y>
    </cdr:from>
    <cdr:to>
      <cdr:x>0.28808</cdr:x>
      <cdr:y>0.85543</cdr:y>
    </cdr:to>
    <cdr:sp macro="" textlink="">
      <cdr:nvSpPr>
        <cdr:cNvPr id="34" name="Freeform: Shape 33">
          <a:extLst xmlns:a="http://schemas.openxmlformats.org/drawingml/2006/main">
            <a:ext uri="{FF2B5EF4-FFF2-40B4-BE49-F238E27FC236}">
              <a16:creationId xmlns:a16="http://schemas.microsoft.com/office/drawing/2014/main" xmlns="" id="{C6F55F99-03DF-4969-A7F9-742C5A6B4426}"/>
            </a:ext>
          </a:extLst>
        </cdr:cNvPr>
        <cdr:cNvSpPr/>
      </cdr:nvSpPr>
      <cdr:spPr>
        <a:xfrm xmlns:a="http://schemas.openxmlformats.org/drawingml/2006/main">
          <a:off x="625251" y="4331707"/>
          <a:ext cx="1451929" cy="96738"/>
        </a:xfrm>
        <a:custGeom xmlns:a="http://schemas.openxmlformats.org/drawingml/2006/main">
          <a:avLst/>
          <a:gdLst>
            <a:gd name="connsiteX0" fmla="*/ 0 w 1442357"/>
            <a:gd name="connsiteY0" fmla="*/ 76200 h 128184"/>
            <a:gd name="connsiteX1" fmla="*/ 0 w 1442357"/>
            <a:gd name="connsiteY1" fmla="*/ 76200 h 128184"/>
            <a:gd name="connsiteX2" fmla="*/ 81643 w 1442357"/>
            <a:gd name="connsiteY2" fmla="*/ 81643 h 128184"/>
            <a:gd name="connsiteX3" fmla="*/ 283029 w 1442357"/>
            <a:gd name="connsiteY3" fmla="*/ 103414 h 128184"/>
            <a:gd name="connsiteX4" fmla="*/ 457200 w 1442357"/>
            <a:gd name="connsiteY4" fmla="*/ 119743 h 128184"/>
            <a:gd name="connsiteX5" fmla="*/ 647700 w 1442357"/>
            <a:gd name="connsiteY5" fmla="*/ 114300 h 128184"/>
            <a:gd name="connsiteX6" fmla="*/ 843643 w 1442357"/>
            <a:gd name="connsiteY6" fmla="*/ 97971 h 128184"/>
            <a:gd name="connsiteX7" fmla="*/ 1072243 w 1442357"/>
            <a:gd name="connsiteY7" fmla="*/ 76200 h 128184"/>
            <a:gd name="connsiteX8" fmla="*/ 1251857 w 1442357"/>
            <a:gd name="connsiteY8" fmla="*/ 43543 h 128184"/>
            <a:gd name="connsiteX9" fmla="*/ 1268186 w 1442357"/>
            <a:gd name="connsiteY9" fmla="*/ 38100 h 128184"/>
            <a:gd name="connsiteX10" fmla="*/ 1409700 w 1442357"/>
            <a:gd name="connsiteY10" fmla="*/ 27214 h 128184"/>
            <a:gd name="connsiteX11" fmla="*/ 1426029 w 1442357"/>
            <a:gd name="connsiteY11" fmla="*/ 16328 h 128184"/>
            <a:gd name="connsiteX12" fmla="*/ 1431471 w 1442357"/>
            <a:gd name="connsiteY12" fmla="*/ 0 h 128184"/>
            <a:gd name="connsiteX13" fmla="*/ 1442357 w 1442357"/>
            <a:gd name="connsiteY13" fmla="*/ 97971 h 128184"/>
            <a:gd name="connsiteX14" fmla="*/ 0 w 1442357"/>
            <a:gd name="connsiteY14" fmla="*/ 76200 h 128184"/>
            <a:gd name="connsiteX0" fmla="*/ 0 w 1442357"/>
            <a:gd name="connsiteY0" fmla="*/ 76200 h 128184"/>
            <a:gd name="connsiteX1" fmla="*/ 0 w 1442357"/>
            <a:gd name="connsiteY1" fmla="*/ 76200 h 128184"/>
            <a:gd name="connsiteX2" fmla="*/ 81643 w 1442357"/>
            <a:gd name="connsiteY2" fmla="*/ 81643 h 128184"/>
            <a:gd name="connsiteX3" fmla="*/ 283029 w 1442357"/>
            <a:gd name="connsiteY3" fmla="*/ 103414 h 128184"/>
            <a:gd name="connsiteX4" fmla="*/ 457200 w 1442357"/>
            <a:gd name="connsiteY4" fmla="*/ 119743 h 128184"/>
            <a:gd name="connsiteX5" fmla="*/ 843643 w 1442357"/>
            <a:gd name="connsiteY5" fmla="*/ 97971 h 128184"/>
            <a:gd name="connsiteX6" fmla="*/ 1072243 w 1442357"/>
            <a:gd name="connsiteY6" fmla="*/ 76200 h 128184"/>
            <a:gd name="connsiteX7" fmla="*/ 1251857 w 1442357"/>
            <a:gd name="connsiteY7" fmla="*/ 43543 h 128184"/>
            <a:gd name="connsiteX8" fmla="*/ 1268186 w 1442357"/>
            <a:gd name="connsiteY8" fmla="*/ 38100 h 128184"/>
            <a:gd name="connsiteX9" fmla="*/ 1409700 w 1442357"/>
            <a:gd name="connsiteY9" fmla="*/ 27214 h 128184"/>
            <a:gd name="connsiteX10" fmla="*/ 1426029 w 1442357"/>
            <a:gd name="connsiteY10" fmla="*/ 16328 h 128184"/>
            <a:gd name="connsiteX11" fmla="*/ 1431471 w 1442357"/>
            <a:gd name="connsiteY11" fmla="*/ 0 h 128184"/>
            <a:gd name="connsiteX12" fmla="*/ 1442357 w 1442357"/>
            <a:gd name="connsiteY12" fmla="*/ 97971 h 128184"/>
            <a:gd name="connsiteX13" fmla="*/ 0 w 1442357"/>
            <a:gd name="connsiteY13" fmla="*/ 76200 h 128184"/>
            <a:gd name="connsiteX0" fmla="*/ 0 w 1442357"/>
            <a:gd name="connsiteY0" fmla="*/ 76200 h 104351"/>
            <a:gd name="connsiteX1" fmla="*/ 0 w 1442357"/>
            <a:gd name="connsiteY1" fmla="*/ 76200 h 104351"/>
            <a:gd name="connsiteX2" fmla="*/ 81643 w 1442357"/>
            <a:gd name="connsiteY2" fmla="*/ 81643 h 104351"/>
            <a:gd name="connsiteX3" fmla="*/ 283029 w 1442357"/>
            <a:gd name="connsiteY3" fmla="*/ 103414 h 104351"/>
            <a:gd name="connsiteX4" fmla="*/ 843643 w 1442357"/>
            <a:gd name="connsiteY4" fmla="*/ 97971 h 104351"/>
            <a:gd name="connsiteX5" fmla="*/ 1072243 w 1442357"/>
            <a:gd name="connsiteY5" fmla="*/ 76200 h 104351"/>
            <a:gd name="connsiteX6" fmla="*/ 1251857 w 1442357"/>
            <a:gd name="connsiteY6" fmla="*/ 43543 h 104351"/>
            <a:gd name="connsiteX7" fmla="*/ 1268186 w 1442357"/>
            <a:gd name="connsiteY7" fmla="*/ 38100 h 104351"/>
            <a:gd name="connsiteX8" fmla="*/ 1409700 w 1442357"/>
            <a:gd name="connsiteY8" fmla="*/ 27214 h 104351"/>
            <a:gd name="connsiteX9" fmla="*/ 1426029 w 1442357"/>
            <a:gd name="connsiteY9" fmla="*/ 16328 h 104351"/>
            <a:gd name="connsiteX10" fmla="*/ 1431471 w 1442357"/>
            <a:gd name="connsiteY10" fmla="*/ 0 h 104351"/>
            <a:gd name="connsiteX11" fmla="*/ 1442357 w 1442357"/>
            <a:gd name="connsiteY11" fmla="*/ 97971 h 104351"/>
            <a:gd name="connsiteX12" fmla="*/ 0 w 1442357"/>
            <a:gd name="connsiteY12" fmla="*/ 76200 h 10435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269903 w 1444074"/>
            <a:gd name="connsiteY6" fmla="*/ 38100 h 97971"/>
            <a:gd name="connsiteX7" fmla="*/ 1411417 w 1444074"/>
            <a:gd name="connsiteY7" fmla="*/ 27214 h 97971"/>
            <a:gd name="connsiteX8" fmla="*/ 1427746 w 1444074"/>
            <a:gd name="connsiteY8" fmla="*/ 16328 h 97971"/>
            <a:gd name="connsiteX9" fmla="*/ 1433188 w 1444074"/>
            <a:gd name="connsiteY9" fmla="*/ 0 h 97971"/>
            <a:gd name="connsiteX10" fmla="*/ 1444074 w 1444074"/>
            <a:gd name="connsiteY10" fmla="*/ 97971 h 97971"/>
            <a:gd name="connsiteX11" fmla="*/ 1717 w 1444074"/>
            <a:gd name="connsiteY11" fmla="*/ 76200 h 9797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411417 w 1444074"/>
            <a:gd name="connsiteY6" fmla="*/ 27214 h 97971"/>
            <a:gd name="connsiteX7" fmla="*/ 1427746 w 1444074"/>
            <a:gd name="connsiteY7" fmla="*/ 16328 h 97971"/>
            <a:gd name="connsiteX8" fmla="*/ 1433188 w 1444074"/>
            <a:gd name="connsiteY8" fmla="*/ 0 h 97971"/>
            <a:gd name="connsiteX9" fmla="*/ 1444074 w 1444074"/>
            <a:gd name="connsiteY9" fmla="*/ 97971 h 97971"/>
            <a:gd name="connsiteX10" fmla="*/ 1717 w 1444074"/>
            <a:gd name="connsiteY10" fmla="*/ 76200 h 97971"/>
            <a:gd name="connsiteX0" fmla="*/ 1717 w 1444074"/>
            <a:gd name="connsiteY0" fmla="*/ 76200 h 97971"/>
            <a:gd name="connsiteX1" fmla="*/ 1717 w 1444074"/>
            <a:gd name="connsiteY1" fmla="*/ 76200 h 97971"/>
            <a:gd name="connsiteX2" fmla="*/ 83360 w 1444074"/>
            <a:gd name="connsiteY2" fmla="*/ 81643 h 97971"/>
            <a:gd name="connsiteX3" fmla="*/ 845360 w 1444074"/>
            <a:gd name="connsiteY3" fmla="*/ 97971 h 97971"/>
            <a:gd name="connsiteX4" fmla="*/ 1073960 w 1444074"/>
            <a:gd name="connsiteY4" fmla="*/ 76200 h 97971"/>
            <a:gd name="connsiteX5" fmla="*/ 1253574 w 1444074"/>
            <a:gd name="connsiteY5" fmla="*/ 43543 h 97971"/>
            <a:gd name="connsiteX6" fmla="*/ 1427746 w 1444074"/>
            <a:gd name="connsiteY6" fmla="*/ 16328 h 97971"/>
            <a:gd name="connsiteX7" fmla="*/ 1433188 w 1444074"/>
            <a:gd name="connsiteY7" fmla="*/ 0 h 97971"/>
            <a:gd name="connsiteX8" fmla="*/ 1444074 w 1444074"/>
            <a:gd name="connsiteY8" fmla="*/ 97971 h 97971"/>
            <a:gd name="connsiteX9" fmla="*/ 1717 w 1444074"/>
            <a:gd name="connsiteY9" fmla="*/ 76200 h 97971"/>
            <a:gd name="connsiteX0" fmla="*/ 1717 w 1444074"/>
            <a:gd name="connsiteY0" fmla="*/ 77527 h 99298"/>
            <a:gd name="connsiteX1" fmla="*/ 1717 w 1444074"/>
            <a:gd name="connsiteY1" fmla="*/ 77527 h 99298"/>
            <a:gd name="connsiteX2" fmla="*/ 83360 w 1444074"/>
            <a:gd name="connsiteY2" fmla="*/ 82970 h 99298"/>
            <a:gd name="connsiteX3" fmla="*/ 845360 w 1444074"/>
            <a:gd name="connsiteY3" fmla="*/ 99298 h 99298"/>
            <a:gd name="connsiteX4" fmla="*/ 1073960 w 1444074"/>
            <a:gd name="connsiteY4" fmla="*/ 77527 h 99298"/>
            <a:gd name="connsiteX5" fmla="*/ 1253574 w 1444074"/>
            <a:gd name="connsiteY5" fmla="*/ 44870 h 99298"/>
            <a:gd name="connsiteX6" fmla="*/ 1433188 w 1444074"/>
            <a:gd name="connsiteY6" fmla="*/ 1327 h 99298"/>
            <a:gd name="connsiteX7" fmla="*/ 1444074 w 1444074"/>
            <a:gd name="connsiteY7" fmla="*/ 99298 h 99298"/>
            <a:gd name="connsiteX8" fmla="*/ 1717 w 1444074"/>
            <a:gd name="connsiteY8" fmla="*/ 77527 h 99298"/>
            <a:gd name="connsiteX0" fmla="*/ 1717 w 1444074"/>
            <a:gd name="connsiteY0" fmla="*/ 77527 h 100683"/>
            <a:gd name="connsiteX1" fmla="*/ 1717 w 1444074"/>
            <a:gd name="connsiteY1" fmla="*/ 77527 h 100683"/>
            <a:gd name="connsiteX2" fmla="*/ 83360 w 1444074"/>
            <a:gd name="connsiteY2" fmla="*/ 82970 h 100683"/>
            <a:gd name="connsiteX3" fmla="*/ 845360 w 1444074"/>
            <a:gd name="connsiteY3" fmla="*/ 99298 h 100683"/>
            <a:gd name="connsiteX4" fmla="*/ 1253574 w 1444074"/>
            <a:gd name="connsiteY4" fmla="*/ 44870 h 100683"/>
            <a:gd name="connsiteX5" fmla="*/ 1433188 w 1444074"/>
            <a:gd name="connsiteY5" fmla="*/ 1327 h 100683"/>
            <a:gd name="connsiteX6" fmla="*/ 1444074 w 1444074"/>
            <a:gd name="connsiteY6" fmla="*/ 99298 h 100683"/>
            <a:gd name="connsiteX7" fmla="*/ 1717 w 1444074"/>
            <a:gd name="connsiteY7" fmla="*/ 77527 h 100683"/>
            <a:gd name="connsiteX0" fmla="*/ 29548 w 1471905"/>
            <a:gd name="connsiteY0" fmla="*/ 77527 h 99298"/>
            <a:gd name="connsiteX1" fmla="*/ 29548 w 1471905"/>
            <a:gd name="connsiteY1" fmla="*/ 77527 h 99298"/>
            <a:gd name="connsiteX2" fmla="*/ 111191 w 1471905"/>
            <a:gd name="connsiteY2" fmla="*/ 82970 h 99298"/>
            <a:gd name="connsiteX3" fmla="*/ 1281405 w 1471905"/>
            <a:gd name="connsiteY3" fmla="*/ 44870 h 99298"/>
            <a:gd name="connsiteX4" fmla="*/ 1461019 w 1471905"/>
            <a:gd name="connsiteY4" fmla="*/ 1327 h 99298"/>
            <a:gd name="connsiteX5" fmla="*/ 1471905 w 1471905"/>
            <a:gd name="connsiteY5" fmla="*/ 99298 h 99298"/>
            <a:gd name="connsiteX6" fmla="*/ 29548 w 1471905"/>
            <a:gd name="connsiteY6" fmla="*/ 77527 h 99298"/>
            <a:gd name="connsiteX0" fmla="*/ 0 w 1442357"/>
            <a:gd name="connsiteY0" fmla="*/ 77527 h 99298"/>
            <a:gd name="connsiteX1" fmla="*/ 0 w 1442357"/>
            <a:gd name="connsiteY1" fmla="*/ 77527 h 99298"/>
            <a:gd name="connsiteX2" fmla="*/ 1251857 w 1442357"/>
            <a:gd name="connsiteY2" fmla="*/ 44870 h 99298"/>
            <a:gd name="connsiteX3" fmla="*/ 1431471 w 1442357"/>
            <a:gd name="connsiteY3" fmla="*/ 1327 h 99298"/>
            <a:gd name="connsiteX4" fmla="*/ 1442357 w 1442357"/>
            <a:gd name="connsiteY4" fmla="*/ 99298 h 99298"/>
            <a:gd name="connsiteX5" fmla="*/ 0 w 1442357"/>
            <a:gd name="connsiteY5" fmla="*/ 77527 h 99298"/>
            <a:gd name="connsiteX0" fmla="*/ 89212 w 1536330"/>
            <a:gd name="connsiteY0" fmla="*/ 96577 h 99298"/>
            <a:gd name="connsiteX1" fmla="*/ 93973 w 1536330"/>
            <a:gd name="connsiteY1" fmla="*/ 77527 h 99298"/>
            <a:gd name="connsiteX2" fmla="*/ 1345830 w 1536330"/>
            <a:gd name="connsiteY2" fmla="*/ 44870 h 99298"/>
            <a:gd name="connsiteX3" fmla="*/ 1525444 w 1536330"/>
            <a:gd name="connsiteY3" fmla="*/ 1327 h 99298"/>
            <a:gd name="connsiteX4" fmla="*/ 1536330 w 1536330"/>
            <a:gd name="connsiteY4" fmla="*/ 99298 h 99298"/>
            <a:gd name="connsiteX5" fmla="*/ 89212 w 1536330"/>
            <a:gd name="connsiteY5" fmla="*/ 96577 h 99298"/>
            <a:gd name="connsiteX0" fmla="*/ 706 w 1447824"/>
            <a:gd name="connsiteY0" fmla="*/ 96577 h 99298"/>
            <a:gd name="connsiteX1" fmla="*/ 1257324 w 1447824"/>
            <a:gd name="connsiteY1" fmla="*/ 44870 h 99298"/>
            <a:gd name="connsiteX2" fmla="*/ 1436938 w 1447824"/>
            <a:gd name="connsiteY2" fmla="*/ 1327 h 99298"/>
            <a:gd name="connsiteX3" fmla="*/ 1447824 w 1447824"/>
            <a:gd name="connsiteY3" fmla="*/ 99298 h 99298"/>
            <a:gd name="connsiteX4" fmla="*/ 706 w 1447824"/>
            <a:gd name="connsiteY4" fmla="*/ 96577 h 99298"/>
            <a:gd name="connsiteX0" fmla="*/ 1132 w 1448250"/>
            <a:gd name="connsiteY0" fmla="*/ 96230 h 98951"/>
            <a:gd name="connsiteX1" fmla="*/ 853013 w 1448250"/>
            <a:gd name="connsiteY1" fmla="*/ 61191 h 98951"/>
            <a:gd name="connsiteX2" fmla="*/ 1437364 w 1448250"/>
            <a:gd name="connsiteY2" fmla="*/ 980 h 98951"/>
            <a:gd name="connsiteX3" fmla="*/ 1448250 w 1448250"/>
            <a:gd name="connsiteY3" fmla="*/ 98951 h 98951"/>
            <a:gd name="connsiteX4" fmla="*/ 1132 w 1448250"/>
            <a:gd name="connsiteY4" fmla="*/ 96230 h 98951"/>
            <a:gd name="connsiteX0" fmla="*/ 1132 w 1448250"/>
            <a:gd name="connsiteY0" fmla="*/ 96349 h 99070"/>
            <a:gd name="connsiteX1" fmla="*/ 853013 w 1448250"/>
            <a:gd name="connsiteY1" fmla="*/ 61310 h 99070"/>
            <a:gd name="connsiteX2" fmla="*/ 1437364 w 1448250"/>
            <a:gd name="connsiteY2" fmla="*/ 1099 h 99070"/>
            <a:gd name="connsiteX3" fmla="*/ 1448250 w 1448250"/>
            <a:gd name="connsiteY3" fmla="*/ 99070 h 99070"/>
            <a:gd name="connsiteX4" fmla="*/ 1132 w 1448250"/>
            <a:gd name="connsiteY4" fmla="*/ 96349 h 99070"/>
            <a:gd name="connsiteX0" fmla="*/ 1132 w 1448250"/>
            <a:gd name="connsiteY0" fmla="*/ 96349 h 99070"/>
            <a:gd name="connsiteX1" fmla="*/ 853013 w 1448250"/>
            <a:gd name="connsiteY1" fmla="*/ 61310 h 99070"/>
            <a:gd name="connsiteX2" fmla="*/ 1437364 w 1448250"/>
            <a:gd name="connsiteY2" fmla="*/ 1099 h 99070"/>
            <a:gd name="connsiteX3" fmla="*/ 1448250 w 1448250"/>
            <a:gd name="connsiteY3" fmla="*/ 99070 h 99070"/>
            <a:gd name="connsiteX4" fmla="*/ 1132 w 1448250"/>
            <a:gd name="connsiteY4" fmla="*/ 96349 h 99070"/>
            <a:gd name="connsiteX0" fmla="*/ 1132 w 1454030"/>
            <a:gd name="connsiteY0" fmla="*/ 94017 h 96738"/>
            <a:gd name="connsiteX1" fmla="*/ 853013 w 1454030"/>
            <a:gd name="connsiteY1" fmla="*/ 58978 h 96738"/>
            <a:gd name="connsiteX2" fmla="*/ 1454030 w 1454030"/>
            <a:gd name="connsiteY2" fmla="*/ 1148 h 96738"/>
            <a:gd name="connsiteX3" fmla="*/ 1448250 w 1454030"/>
            <a:gd name="connsiteY3" fmla="*/ 96738 h 96738"/>
            <a:gd name="connsiteX4" fmla="*/ 1132 w 1454030"/>
            <a:gd name="connsiteY4" fmla="*/ 94017 h 96738"/>
            <a:gd name="connsiteX0" fmla="*/ 1137 w 1451655"/>
            <a:gd name="connsiteY0" fmla="*/ 86873 h 96738"/>
            <a:gd name="connsiteX1" fmla="*/ 850638 w 1451655"/>
            <a:gd name="connsiteY1" fmla="*/ 58978 h 96738"/>
            <a:gd name="connsiteX2" fmla="*/ 1451655 w 1451655"/>
            <a:gd name="connsiteY2" fmla="*/ 1148 h 96738"/>
            <a:gd name="connsiteX3" fmla="*/ 1445875 w 1451655"/>
            <a:gd name="connsiteY3" fmla="*/ 96738 h 96738"/>
            <a:gd name="connsiteX4" fmla="*/ 1137 w 1451655"/>
            <a:gd name="connsiteY4" fmla="*/ 86873 h 9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655" h="96738">
              <a:moveTo>
                <a:pt x="1137" y="86873"/>
              </a:moveTo>
              <a:cubicBezTo>
                <a:pt x="-30613" y="77802"/>
                <a:pt x="611266" y="74853"/>
                <a:pt x="850638" y="58978"/>
              </a:cubicBezTo>
              <a:cubicBezTo>
                <a:pt x="1162873" y="39134"/>
                <a:pt x="1419905" y="-7923"/>
                <a:pt x="1451655" y="1148"/>
              </a:cubicBezTo>
              <a:lnTo>
                <a:pt x="1445875" y="96738"/>
              </a:lnTo>
              <a:lnTo>
                <a:pt x="1137" y="86873"/>
              </a:lnTo>
              <a:close/>
            </a:path>
          </a:pathLst>
        </a:cu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0.77093</cdr:x>
      <cdr:y>0.63947</cdr:y>
    </cdr:from>
    <cdr:to>
      <cdr:x>0.9694</cdr:x>
      <cdr:y>0.85416</cdr:y>
    </cdr:to>
    <cdr:sp macro="" textlink="">
      <cdr:nvSpPr>
        <cdr:cNvPr id="35" name="Freeform: Shape 34">
          <a:extLst xmlns:a="http://schemas.openxmlformats.org/drawingml/2006/main">
            <a:ext uri="{FF2B5EF4-FFF2-40B4-BE49-F238E27FC236}">
              <a16:creationId xmlns:a16="http://schemas.microsoft.com/office/drawing/2014/main" xmlns="" id="{821FB069-04A3-42F4-BF89-54A795C3C387}"/>
            </a:ext>
          </a:extLst>
        </cdr:cNvPr>
        <cdr:cNvSpPr/>
      </cdr:nvSpPr>
      <cdr:spPr>
        <a:xfrm xmlns:a="http://schemas.openxmlformats.org/drawingml/2006/main">
          <a:off x="5344180" y="3310449"/>
          <a:ext cx="1375865" cy="1111407"/>
        </a:xfrm>
        <a:custGeom xmlns:a="http://schemas.openxmlformats.org/drawingml/2006/main">
          <a:avLst/>
          <a:gdLst>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15040 w 1463842"/>
            <a:gd name="connsiteY11" fmla="*/ 462928 h 1169784"/>
            <a:gd name="connsiteX12" fmla="*/ 20053 w 1463842"/>
            <a:gd name="connsiteY12" fmla="*/ 422823 h 1169784"/>
            <a:gd name="connsiteX13" fmla="*/ 30079 w 1463842"/>
            <a:gd name="connsiteY13" fmla="*/ 402771 h 1169784"/>
            <a:gd name="connsiteX14" fmla="*/ 40105 w 1463842"/>
            <a:gd name="connsiteY14" fmla="*/ 377705 h 1169784"/>
            <a:gd name="connsiteX15" fmla="*/ 45119 w 1463842"/>
            <a:gd name="connsiteY15" fmla="*/ 352639 h 1169784"/>
            <a:gd name="connsiteX16" fmla="*/ 50132 w 1463842"/>
            <a:gd name="connsiteY16" fmla="*/ 337600 h 1169784"/>
            <a:gd name="connsiteX17" fmla="*/ 55145 w 1463842"/>
            <a:gd name="connsiteY17" fmla="*/ 312534 h 1169784"/>
            <a:gd name="connsiteX18" fmla="*/ 70184 w 1463842"/>
            <a:gd name="connsiteY18" fmla="*/ 282455 h 1169784"/>
            <a:gd name="connsiteX19" fmla="*/ 75198 w 1463842"/>
            <a:gd name="connsiteY19" fmla="*/ 267415 h 1169784"/>
            <a:gd name="connsiteX20" fmla="*/ 65171 w 1463842"/>
            <a:gd name="connsiteY20" fmla="*/ 182192 h 1169784"/>
            <a:gd name="connsiteX21" fmla="*/ 60158 w 1463842"/>
            <a:gd name="connsiteY21" fmla="*/ 162139 h 1169784"/>
            <a:gd name="connsiteX22" fmla="*/ 25066 w 1463842"/>
            <a:gd name="connsiteY22" fmla="*/ 101981 h 1169784"/>
            <a:gd name="connsiteX23" fmla="*/ 20053 w 1463842"/>
            <a:gd name="connsiteY23" fmla="*/ 81928 h 1169784"/>
            <a:gd name="connsiteX24" fmla="*/ 0 w 1463842"/>
            <a:gd name="connsiteY24" fmla="*/ 51850 h 1169784"/>
            <a:gd name="connsiteX25" fmla="*/ 5013 w 1463842"/>
            <a:gd name="connsiteY25" fmla="*/ 1718 h 1169784"/>
            <a:gd name="connsiteX26" fmla="*/ 20053 w 1463842"/>
            <a:gd name="connsiteY26" fmla="*/ 6731 h 1169784"/>
            <a:gd name="connsiteX27" fmla="*/ 45119 w 1463842"/>
            <a:gd name="connsiteY27" fmla="*/ 26784 h 1169784"/>
            <a:gd name="connsiteX28" fmla="*/ 60158 w 1463842"/>
            <a:gd name="connsiteY28" fmla="*/ 41823 h 1169784"/>
            <a:gd name="connsiteX29" fmla="*/ 65171 w 1463842"/>
            <a:gd name="connsiteY29" fmla="*/ 56863 h 1169784"/>
            <a:gd name="connsiteX30" fmla="*/ 255671 w 1463842"/>
            <a:gd name="connsiteY30" fmla="*/ 432850 h 1169784"/>
            <a:gd name="connsiteX31" fmla="*/ 701842 w 1463842"/>
            <a:gd name="connsiteY31" fmla="*/ 868994 h 1169784"/>
            <a:gd name="connsiteX32" fmla="*/ 1463842 w 1463842"/>
            <a:gd name="connsiteY32" fmla="*/ 1099600 h 1169784"/>
            <a:gd name="connsiteX33" fmla="*/ 1453816 w 1463842"/>
            <a:gd name="connsiteY33" fmla="*/ 1159757 h 1169784"/>
            <a:gd name="connsiteX34" fmla="*/ 80211 w 1463842"/>
            <a:gd name="connsiteY34"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30079 w 1463842"/>
            <a:gd name="connsiteY12" fmla="*/ 402771 h 1169784"/>
            <a:gd name="connsiteX13" fmla="*/ 40105 w 1463842"/>
            <a:gd name="connsiteY13" fmla="*/ 377705 h 1169784"/>
            <a:gd name="connsiteX14" fmla="*/ 45119 w 1463842"/>
            <a:gd name="connsiteY14" fmla="*/ 352639 h 1169784"/>
            <a:gd name="connsiteX15" fmla="*/ 50132 w 1463842"/>
            <a:gd name="connsiteY15" fmla="*/ 337600 h 1169784"/>
            <a:gd name="connsiteX16" fmla="*/ 55145 w 1463842"/>
            <a:gd name="connsiteY16" fmla="*/ 312534 h 1169784"/>
            <a:gd name="connsiteX17" fmla="*/ 70184 w 1463842"/>
            <a:gd name="connsiteY17" fmla="*/ 282455 h 1169784"/>
            <a:gd name="connsiteX18" fmla="*/ 75198 w 1463842"/>
            <a:gd name="connsiteY18" fmla="*/ 267415 h 1169784"/>
            <a:gd name="connsiteX19" fmla="*/ 65171 w 1463842"/>
            <a:gd name="connsiteY19" fmla="*/ 182192 h 1169784"/>
            <a:gd name="connsiteX20" fmla="*/ 60158 w 1463842"/>
            <a:gd name="connsiteY20" fmla="*/ 162139 h 1169784"/>
            <a:gd name="connsiteX21" fmla="*/ 25066 w 1463842"/>
            <a:gd name="connsiteY21" fmla="*/ 101981 h 1169784"/>
            <a:gd name="connsiteX22" fmla="*/ 20053 w 1463842"/>
            <a:gd name="connsiteY22" fmla="*/ 81928 h 1169784"/>
            <a:gd name="connsiteX23" fmla="*/ 0 w 1463842"/>
            <a:gd name="connsiteY23" fmla="*/ 51850 h 1169784"/>
            <a:gd name="connsiteX24" fmla="*/ 5013 w 1463842"/>
            <a:gd name="connsiteY24" fmla="*/ 1718 h 1169784"/>
            <a:gd name="connsiteX25" fmla="*/ 20053 w 1463842"/>
            <a:gd name="connsiteY25" fmla="*/ 6731 h 1169784"/>
            <a:gd name="connsiteX26" fmla="*/ 45119 w 1463842"/>
            <a:gd name="connsiteY26" fmla="*/ 26784 h 1169784"/>
            <a:gd name="connsiteX27" fmla="*/ 60158 w 1463842"/>
            <a:gd name="connsiteY27" fmla="*/ 41823 h 1169784"/>
            <a:gd name="connsiteX28" fmla="*/ 65171 w 1463842"/>
            <a:gd name="connsiteY28" fmla="*/ 56863 h 1169784"/>
            <a:gd name="connsiteX29" fmla="*/ 255671 w 1463842"/>
            <a:gd name="connsiteY29" fmla="*/ 432850 h 1169784"/>
            <a:gd name="connsiteX30" fmla="*/ 701842 w 1463842"/>
            <a:gd name="connsiteY30" fmla="*/ 868994 h 1169784"/>
            <a:gd name="connsiteX31" fmla="*/ 1463842 w 1463842"/>
            <a:gd name="connsiteY31" fmla="*/ 1099600 h 1169784"/>
            <a:gd name="connsiteX32" fmla="*/ 1453816 w 1463842"/>
            <a:gd name="connsiteY32" fmla="*/ 1159757 h 1169784"/>
            <a:gd name="connsiteX33" fmla="*/ 80211 w 1463842"/>
            <a:gd name="connsiteY33"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30079 w 1463842"/>
            <a:gd name="connsiteY12" fmla="*/ 402771 h 1169784"/>
            <a:gd name="connsiteX13" fmla="*/ 45119 w 1463842"/>
            <a:gd name="connsiteY13" fmla="*/ 352639 h 1169784"/>
            <a:gd name="connsiteX14" fmla="*/ 50132 w 1463842"/>
            <a:gd name="connsiteY14" fmla="*/ 337600 h 1169784"/>
            <a:gd name="connsiteX15" fmla="*/ 55145 w 1463842"/>
            <a:gd name="connsiteY15" fmla="*/ 312534 h 1169784"/>
            <a:gd name="connsiteX16" fmla="*/ 70184 w 1463842"/>
            <a:gd name="connsiteY16" fmla="*/ 282455 h 1169784"/>
            <a:gd name="connsiteX17" fmla="*/ 75198 w 1463842"/>
            <a:gd name="connsiteY17" fmla="*/ 267415 h 1169784"/>
            <a:gd name="connsiteX18" fmla="*/ 65171 w 1463842"/>
            <a:gd name="connsiteY18" fmla="*/ 182192 h 1169784"/>
            <a:gd name="connsiteX19" fmla="*/ 60158 w 1463842"/>
            <a:gd name="connsiteY19" fmla="*/ 162139 h 1169784"/>
            <a:gd name="connsiteX20" fmla="*/ 25066 w 1463842"/>
            <a:gd name="connsiteY20" fmla="*/ 101981 h 1169784"/>
            <a:gd name="connsiteX21" fmla="*/ 20053 w 1463842"/>
            <a:gd name="connsiteY21" fmla="*/ 81928 h 1169784"/>
            <a:gd name="connsiteX22" fmla="*/ 0 w 1463842"/>
            <a:gd name="connsiteY22" fmla="*/ 51850 h 1169784"/>
            <a:gd name="connsiteX23" fmla="*/ 5013 w 1463842"/>
            <a:gd name="connsiteY23" fmla="*/ 1718 h 1169784"/>
            <a:gd name="connsiteX24" fmla="*/ 20053 w 1463842"/>
            <a:gd name="connsiteY24" fmla="*/ 6731 h 1169784"/>
            <a:gd name="connsiteX25" fmla="*/ 45119 w 1463842"/>
            <a:gd name="connsiteY25" fmla="*/ 26784 h 1169784"/>
            <a:gd name="connsiteX26" fmla="*/ 60158 w 1463842"/>
            <a:gd name="connsiteY26" fmla="*/ 41823 h 1169784"/>
            <a:gd name="connsiteX27" fmla="*/ 65171 w 1463842"/>
            <a:gd name="connsiteY27" fmla="*/ 56863 h 1169784"/>
            <a:gd name="connsiteX28" fmla="*/ 255671 w 1463842"/>
            <a:gd name="connsiteY28" fmla="*/ 432850 h 1169784"/>
            <a:gd name="connsiteX29" fmla="*/ 701842 w 1463842"/>
            <a:gd name="connsiteY29" fmla="*/ 868994 h 1169784"/>
            <a:gd name="connsiteX30" fmla="*/ 1463842 w 1463842"/>
            <a:gd name="connsiteY30" fmla="*/ 1099600 h 1169784"/>
            <a:gd name="connsiteX31" fmla="*/ 1453816 w 1463842"/>
            <a:gd name="connsiteY31" fmla="*/ 1159757 h 1169784"/>
            <a:gd name="connsiteX32" fmla="*/ 80211 w 1463842"/>
            <a:gd name="connsiteY32"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20053 w 1463842"/>
            <a:gd name="connsiteY11" fmla="*/ 422823 h 1169784"/>
            <a:gd name="connsiteX12" fmla="*/ 45119 w 1463842"/>
            <a:gd name="connsiteY12" fmla="*/ 352639 h 1169784"/>
            <a:gd name="connsiteX13" fmla="*/ 50132 w 1463842"/>
            <a:gd name="connsiteY13" fmla="*/ 337600 h 1169784"/>
            <a:gd name="connsiteX14" fmla="*/ 55145 w 1463842"/>
            <a:gd name="connsiteY14" fmla="*/ 312534 h 1169784"/>
            <a:gd name="connsiteX15" fmla="*/ 70184 w 1463842"/>
            <a:gd name="connsiteY15" fmla="*/ 282455 h 1169784"/>
            <a:gd name="connsiteX16" fmla="*/ 75198 w 1463842"/>
            <a:gd name="connsiteY16" fmla="*/ 267415 h 1169784"/>
            <a:gd name="connsiteX17" fmla="*/ 65171 w 1463842"/>
            <a:gd name="connsiteY17" fmla="*/ 182192 h 1169784"/>
            <a:gd name="connsiteX18" fmla="*/ 60158 w 1463842"/>
            <a:gd name="connsiteY18" fmla="*/ 162139 h 1169784"/>
            <a:gd name="connsiteX19" fmla="*/ 25066 w 1463842"/>
            <a:gd name="connsiteY19" fmla="*/ 101981 h 1169784"/>
            <a:gd name="connsiteX20" fmla="*/ 20053 w 1463842"/>
            <a:gd name="connsiteY20" fmla="*/ 81928 h 1169784"/>
            <a:gd name="connsiteX21" fmla="*/ 0 w 1463842"/>
            <a:gd name="connsiteY21" fmla="*/ 51850 h 1169784"/>
            <a:gd name="connsiteX22" fmla="*/ 5013 w 1463842"/>
            <a:gd name="connsiteY22" fmla="*/ 1718 h 1169784"/>
            <a:gd name="connsiteX23" fmla="*/ 20053 w 1463842"/>
            <a:gd name="connsiteY23" fmla="*/ 6731 h 1169784"/>
            <a:gd name="connsiteX24" fmla="*/ 45119 w 1463842"/>
            <a:gd name="connsiteY24" fmla="*/ 26784 h 1169784"/>
            <a:gd name="connsiteX25" fmla="*/ 60158 w 1463842"/>
            <a:gd name="connsiteY25" fmla="*/ 41823 h 1169784"/>
            <a:gd name="connsiteX26" fmla="*/ 65171 w 1463842"/>
            <a:gd name="connsiteY26" fmla="*/ 56863 h 1169784"/>
            <a:gd name="connsiteX27" fmla="*/ 255671 w 1463842"/>
            <a:gd name="connsiteY27" fmla="*/ 432850 h 1169784"/>
            <a:gd name="connsiteX28" fmla="*/ 701842 w 1463842"/>
            <a:gd name="connsiteY28" fmla="*/ 868994 h 1169784"/>
            <a:gd name="connsiteX29" fmla="*/ 1463842 w 1463842"/>
            <a:gd name="connsiteY29" fmla="*/ 1099600 h 1169784"/>
            <a:gd name="connsiteX30" fmla="*/ 1453816 w 1463842"/>
            <a:gd name="connsiteY30" fmla="*/ 1159757 h 1169784"/>
            <a:gd name="connsiteX31" fmla="*/ 80211 w 1463842"/>
            <a:gd name="connsiteY31"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10027 w 1463842"/>
            <a:gd name="connsiteY10" fmla="*/ 583244 h 1169784"/>
            <a:gd name="connsiteX11" fmla="*/ 45119 w 1463842"/>
            <a:gd name="connsiteY11" fmla="*/ 352639 h 1169784"/>
            <a:gd name="connsiteX12" fmla="*/ 50132 w 1463842"/>
            <a:gd name="connsiteY12" fmla="*/ 337600 h 1169784"/>
            <a:gd name="connsiteX13" fmla="*/ 55145 w 1463842"/>
            <a:gd name="connsiteY13" fmla="*/ 312534 h 1169784"/>
            <a:gd name="connsiteX14" fmla="*/ 70184 w 1463842"/>
            <a:gd name="connsiteY14" fmla="*/ 282455 h 1169784"/>
            <a:gd name="connsiteX15" fmla="*/ 75198 w 1463842"/>
            <a:gd name="connsiteY15" fmla="*/ 267415 h 1169784"/>
            <a:gd name="connsiteX16" fmla="*/ 65171 w 1463842"/>
            <a:gd name="connsiteY16" fmla="*/ 182192 h 1169784"/>
            <a:gd name="connsiteX17" fmla="*/ 60158 w 1463842"/>
            <a:gd name="connsiteY17" fmla="*/ 162139 h 1169784"/>
            <a:gd name="connsiteX18" fmla="*/ 25066 w 1463842"/>
            <a:gd name="connsiteY18" fmla="*/ 101981 h 1169784"/>
            <a:gd name="connsiteX19" fmla="*/ 20053 w 1463842"/>
            <a:gd name="connsiteY19" fmla="*/ 81928 h 1169784"/>
            <a:gd name="connsiteX20" fmla="*/ 0 w 1463842"/>
            <a:gd name="connsiteY20" fmla="*/ 51850 h 1169784"/>
            <a:gd name="connsiteX21" fmla="*/ 5013 w 1463842"/>
            <a:gd name="connsiteY21" fmla="*/ 1718 h 1169784"/>
            <a:gd name="connsiteX22" fmla="*/ 20053 w 1463842"/>
            <a:gd name="connsiteY22" fmla="*/ 6731 h 1169784"/>
            <a:gd name="connsiteX23" fmla="*/ 45119 w 1463842"/>
            <a:gd name="connsiteY23" fmla="*/ 26784 h 1169784"/>
            <a:gd name="connsiteX24" fmla="*/ 60158 w 1463842"/>
            <a:gd name="connsiteY24" fmla="*/ 41823 h 1169784"/>
            <a:gd name="connsiteX25" fmla="*/ 65171 w 1463842"/>
            <a:gd name="connsiteY25" fmla="*/ 56863 h 1169784"/>
            <a:gd name="connsiteX26" fmla="*/ 255671 w 1463842"/>
            <a:gd name="connsiteY26" fmla="*/ 432850 h 1169784"/>
            <a:gd name="connsiteX27" fmla="*/ 701842 w 1463842"/>
            <a:gd name="connsiteY27" fmla="*/ 868994 h 1169784"/>
            <a:gd name="connsiteX28" fmla="*/ 1463842 w 1463842"/>
            <a:gd name="connsiteY28" fmla="*/ 1099600 h 1169784"/>
            <a:gd name="connsiteX29" fmla="*/ 1453816 w 1463842"/>
            <a:gd name="connsiteY29" fmla="*/ 1159757 h 1169784"/>
            <a:gd name="connsiteX30" fmla="*/ 80211 w 1463842"/>
            <a:gd name="connsiteY30"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20053 w 1463842"/>
            <a:gd name="connsiteY9" fmla="*/ 613323 h 1169784"/>
            <a:gd name="connsiteX10" fmla="*/ 45119 w 1463842"/>
            <a:gd name="connsiteY10" fmla="*/ 352639 h 1169784"/>
            <a:gd name="connsiteX11" fmla="*/ 50132 w 1463842"/>
            <a:gd name="connsiteY11" fmla="*/ 337600 h 1169784"/>
            <a:gd name="connsiteX12" fmla="*/ 55145 w 1463842"/>
            <a:gd name="connsiteY12" fmla="*/ 312534 h 1169784"/>
            <a:gd name="connsiteX13" fmla="*/ 70184 w 1463842"/>
            <a:gd name="connsiteY13" fmla="*/ 282455 h 1169784"/>
            <a:gd name="connsiteX14" fmla="*/ 75198 w 1463842"/>
            <a:gd name="connsiteY14" fmla="*/ 267415 h 1169784"/>
            <a:gd name="connsiteX15" fmla="*/ 65171 w 1463842"/>
            <a:gd name="connsiteY15" fmla="*/ 182192 h 1169784"/>
            <a:gd name="connsiteX16" fmla="*/ 60158 w 1463842"/>
            <a:gd name="connsiteY16" fmla="*/ 162139 h 1169784"/>
            <a:gd name="connsiteX17" fmla="*/ 25066 w 1463842"/>
            <a:gd name="connsiteY17" fmla="*/ 101981 h 1169784"/>
            <a:gd name="connsiteX18" fmla="*/ 20053 w 1463842"/>
            <a:gd name="connsiteY18" fmla="*/ 81928 h 1169784"/>
            <a:gd name="connsiteX19" fmla="*/ 0 w 1463842"/>
            <a:gd name="connsiteY19" fmla="*/ 51850 h 1169784"/>
            <a:gd name="connsiteX20" fmla="*/ 5013 w 1463842"/>
            <a:gd name="connsiteY20" fmla="*/ 1718 h 1169784"/>
            <a:gd name="connsiteX21" fmla="*/ 20053 w 1463842"/>
            <a:gd name="connsiteY21" fmla="*/ 6731 h 1169784"/>
            <a:gd name="connsiteX22" fmla="*/ 45119 w 1463842"/>
            <a:gd name="connsiteY22" fmla="*/ 26784 h 1169784"/>
            <a:gd name="connsiteX23" fmla="*/ 60158 w 1463842"/>
            <a:gd name="connsiteY23" fmla="*/ 41823 h 1169784"/>
            <a:gd name="connsiteX24" fmla="*/ 65171 w 1463842"/>
            <a:gd name="connsiteY24" fmla="*/ 56863 h 1169784"/>
            <a:gd name="connsiteX25" fmla="*/ 255671 w 1463842"/>
            <a:gd name="connsiteY25" fmla="*/ 432850 h 1169784"/>
            <a:gd name="connsiteX26" fmla="*/ 701842 w 1463842"/>
            <a:gd name="connsiteY26" fmla="*/ 868994 h 1169784"/>
            <a:gd name="connsiteX27" fmla="*/ 1463842 w 1463842"/>
            <a:gd name="connsiteY27" fmla="*/ 1099600 h 1169784"/>
            <a:gd name="connsiteX28" fmla="*/ 1453816 w 1463842"/>
            <a:gd name="connsiteY28" fmla="*/ 1159757 h 1169784"/>
            <a:gd name="connsiteX29" fmla="*/ 80211 w 1463842"/>
            <a:gd name="connsiteY29"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30079 w 1463842"/>
            <a:gd name="connsiteY8" fmla="*/ 698547 h 1169784"/>
            <a:gd name="connsiteX9" fmla="*/ 45119 w 1463842"/>
            <a:gd name="connsiteY9" fmla="*/ 352639 h 1169784"/>
            <a:gd name="connsiteX10" fmla="*/ 50132 w 1463842"/>
            <a:gd name="connsiteY10" fmla="*/ 337600 h 1169784"/>
            <a:gd name="connsiteX11" fmla="*/ 55145 w 1463842"/>
            <a:gd name="connsiteY11" fmla="*/ 312534 h 1169784"/>
            <a:gd name="connsiteX12" fmla="*/ 70184 w 1463842"/>
            <a:gd name="connsiteY12" fmla="*/ 282455 h 1169784"/>
            <a:gd name="connsiteX13" fmla="*/ 75198 w 1463842"/>
            <a:gd name="connsiteY13" fmla="*/ 267415 h 1169784"/>
            <a:gd name="connsiteX14" fmla="*/ 65171 w 1463842"/>
            <a:gd name="connsiteY14" fmla="*/ 182192 h 1169784"/>
            <a:gd name="connsiteX15" fmla="*/ 60158 w 1463842"/>
            <a:gd name="connsiteY15" fmla="*/ 162139 h 1169784"/>
            <a:gd name="connsiteX16" fmla="*/ 25066 w 1463842"/>
            <a:gd name="connsiteY16" fmla="*/ 101981 h 1169784"/>
            <a:gd name="connsiteX17" fmla="*/ 20053 w 1463842"/>
            <a:gd name="connsiteY17" fmla="*/ 81928 h 1169784"/>
            <a:gd name="connsiteX18" fmla="*/ 0 w 1463842"/>
            <a:gd name="connsiteY18" fmla="*/ 51850 h 1169784"/>
            <a:gd name="connsiteX19" fmla="*/ 5013 w 1463842"/>
            <a:gd name="connsiteY19" fmla="*/ 1718 h 1169784"/>
            <a:gd name="connsiteX20" fmla="*/ 20053 w 1463842"/>
            <a:gd name="connsiteY20" fmla="*/ 6731 h 1169784"/>
            <a:gd name="connsiteX21" fmla="*/ 45119 w 1463842"/>
            <a:gd name="connsiteY21" fmla="*/ 26784 h 1169784"/>
            <a:gd name="connsiteX22" fmla="*/ 60158 w 1463842"/>
            <a:gd name="connsiteY22" fmla="*/ 41823 h 1169784"/>
            <a:gd name="connsiteX23" fmla="*/ 65171 w 1463842"/>
            <a:gd name="connsiteY23" fmla="*/ 56863 h 1169784"/>
            <a:gd name="connsiteX24" fmla="*/ 255671 w 1463842"/>
            <a:gd name="connsiteY24" fmla="*/ 432850 h 1169784"/>
            <a:gd name="connsiteX25" fmla="*/ 701842 w 1463842"/>
            <a:gd name="connsiteY25" fmla="*/ 868994 h 1169784"/>
            <a:gd name="connsiteX26" fmla="*/ 1463842 w 1463842"/>
            <a:gd name="connsiteY26" fmla="*/ 1099600 h 1169784"/>
            <a:gd name="connsiteX27" fmla="*/ 1453816 w 1463842"/>
            <a:gd name="connsiteY27" fmla="*/ 1159757 h 1169784"/>
            <a:gd name="connsiteX28" fmla="*/ 80211 w 1463842"/>
            <a:gd name="connsiteY28"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0105 w 1463842"/>
            <a:gd name="connsiteY7" fmla="*/ 758705 h 1169784"/>
            <a:gd name="connsiteX8" fmla="*/ 45119 w 1463842"/>
            <a:gd name="connsiteY8" fmla="*/ 352639 h 1169784"/>
            <a:gd name="connsiteX9" fmla="*/ 50132 w 1463842"/>
            <a:gd name="connsiteY9" fmla="*/ 337600 h 1169784"/>
            <a:gd name="connsiteX10" fmla="*/ 55145 w 1463842"/>
            <a:gd name="connsiteY10" fmla="*/ 312534 h 1169784"/>
            <a:gd name="connsiteX11" fmla="*/ 70184 w 1463842"/>
            <a:gd name="connsiteY11" fmla="*/ 282455 h 1169784"/>
            <a:gd name="connsiteX12" fmla="*/ 75198 w 1463842"/>
            <a:gd name="connsiteY12" fmla="*/ 267415 h 1169784"/>
            <a:gd name="connsiteX13" fmla="*/ 65171 w 1463842"/>
            <a:gd name="connsiteY13" fmla="*/ 182192 h 1169784"/>
            <a:gd name="connsiteX14" fmla="*/ 60158 w 1463842"/>
            <a:gd name="connsiteY14" fmla="*/ 162139 h 1169784"/>
            <a:gd name="connsiteX15" fmla="*/ 25066 w 1463842"/>
            <a:gd name="connsiteY15" fmla="*/ 101981 h 1169784"/>
            <a:gd name="connsiteX16" fmla="*/ 20053 w 1463842"/>
            <a:gd name="connsiteY16" fmla="*/ 81928 h 1169784"/>
            <a:gd name="connsiteX17" fmla="*/ 0 w 1463842"/>
            <a:gd name="connsiteY17" fmla="*/ 51850 h 1169784"/>
            <a:gd name="connsiteX18" fmla="*/ 5013 w 1463842"/>
            <a:gd name="connsiteY18" fmla="*/ 1718 h 1169784"/>
            <a:gd name="connsiteX19" fmla="*/ 20053 w 1463842"/>
            <a:gd name="connsiteY19" fmla="*/ 6731 h 1169784"/>
            <a:gd name="connsiteX20" fmla="*/ 45119 w 1463842"/>
            <a:gd name="connsiteY20" fmla="*/ 26784 h 1169784"/>
            <a:gd name="connsiteX21" fmla="*/ 60158 w 1463842"/>
            <a:gd name="connsiteY21" fmla="*/ 41823 h 1169784"/>
            <a:gd name="connsiteX22" fmla="*/ 65171 w 1463842"/>
            <a:gd name="connsiteY22" fmla="*/ 56863 h 1169784"/>
            <a:gd name="connsiteX23" fmla="*/ 255671 w 1463842"/>
            <a:gd name="connsiteY23" fmla="*/ 432850 h 1169784"/>
            <a:gd name="connsiteX24" fmla="*/ 701842 w 1463842"/>
            <a:gd name="connsiteY24" fmla="*/ 868994 h 1169784"/>
            <a:gd name="connsiteX25" fmla="*/ 1463842 w 1463842"/>
            <a:gd name="connsiteY25" fmla="*/ 1099600 h 1169784"/>
            <a:gd name="connsiteX26" fmla="*/ 1453816 w 1463842"/>
            <a:gd name="connsiteY26" fmla="*/ 1159757 h 1169784"/>
            <a:gd name="connsiteX27" fmla="*/ 80211 w 1463842"/>
            <a:gd name="connsiteY27"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788784 h 1169784"/>
            <a:gd name="connsiteX7" fmla="*/ 45119 w 1463842"/>
            <a:gd name="connsiteY7" fmla="*/ 352639 h 1169784"/>
            <a:gd name="connsiteX8" fmla="*/ 50132 w 1463842"/>
            <a:gd name="connsiteY8" fmla="*/ 337600 h 1169784"/>
            <a:gd name="connsiteX9" fmla="*/ 55145 w 1463842"/>
            <a:gd name="connsiteY9" fmla="*/ 312534 h 1169784"/>
            <a:gd name="connsiteX10" fmla="*/ 70184 w 1463842"/>
            <a:gd name="connsiteY10" fmla="*/ 282455 h 1169784"/>
            <a:gd name="connsiteX11" fmla="*/ 75198 w 1463842"/>
            <a:gd name="connsiteY11" fmla="*/ 267415 h 1169784"/>
            <a:gd name="connsiteX12" fmla="*/ 65171 w 1463842"/>
            <a:gd name="connsiteY12" fmla="*/ 182192 h 1169784"/>
            <a:gd name="connsiteX13" fmla="*/ 60158 w 1463842"/>
            <a:gd name="connsiteY13" fmla="*/ 162139 h 1169784"/>
            <a:gd name="connsiteX14" fmla="*/ 25066 w 1463842"/>
            <a:gd name="connsiteY14" fmla="*/ 101981 h 1169784"/>
            <a:gd name="connsiteX15" fmla="*/ 20053 w 1463842"/>
            <a:gd name="connsiteY15" fmla="*/ 81928 h 1169784"/>
            <a:gd name="connsiteX16" fmla="*/ 0 w 1463842"/>
            <a:gd name="connsiteY16" fmla="*/ 51850 h 1169784"/>
            <a:gd name="connsiteX17" fmla="*/ 5013 w 1463842"/>
            <a:gd name="connsiteY17" fmla="*/ 1718 h 1169784"/>
            <a:gd name="connsiteX18" fmla="*/ 20053 w 1463842"/>
            <a:gd name="connsiteY18" fmla="*/ 6731 h 1169784"/>
            <a:gd name="connsiteX19" fmla="*/ 45119 w 1463842"/>
            <a:gd name="connsiteY19" fmla="*/ 26784 h 1169784"/>
            <a:gd name="connsiteX20" fmla="*/ 60158 w 1463842"/>
            <a:gd name="connsiteY20" fmla="*/ 41823 h 1169784"/>
            <a:gd name="connsiteX21" fmla="*/ 65171 w 1463842"/>
            <a:gd name="connsiteY21" fmla="*/ 56863 h 1169784"/>
            <a:gd name="connsiteX22" fmla="*/ 255671 w 1463842"/>
            <a:gd name="connsiteY22" fmla="*/ 432850 h 1169784"/>
            <a:gd name="connsiteX23" fmla="*/ 701842 w 1463842"/>
            <a:gd name="connsiteY23" fmla="*/ 868994 h 1169784"/>
            <a:gd name="connsiteX24" fmla="*/ 1463842 w 1463842"/>
            <a:gd name="connsiteY24" fmla="*/ 1099600 h 1169784"/>
            <a:gd name="connsiteX25" fmla="*/ 1453816 w 1463842"/>
            <a:gd name="connsiteY25" fmla="*/ 1159757 h 1169784"/>
            <a:gd name="connsiteX26" fmla="*/ 80211 w 1463842"/>
            <a:gd name="connsiteY26"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60158 w 1463842"/>
            <a:gd name="connsiteY5" fmla="*/ 884034 h 1169784"/>
            <a:gd name="connsiteX6" fmla="*/ 45119 w 1463842"/>
            <a:gd name="connsiteY6" fmla="*/ 352639 h 1169784"/>
            <a:gd name="connsiteX7" fmla="*/ 50132 w 1463842"/>
            <a:gd name="connsiteY7" fmla="*/ 337600 h 1169784"/>
            <a:gd name="connsiteX8" fmla="*/ 55145 w 1463842"/>
            <a:gd name="connsiteY8" fmla="*/ 312534 h 1169784"/>
            <a:gd name="connsiteX9" fmla="*/ 70184 w 1463842"/>
            <a:gd name="connsiteY9" fmla="*/ 282455 h 1169784"/>
            <a:gd name="connsiteX10" fmla="*/ 75198 w 1463842"/>
            <a:gd name="connsiteY10" fmla="*/ 267415 h 1169784"/>
            <a:gd name="connsiteX11" fmla="*/ 65171 w 1463842"/>
            <a:gd name="connsiteY11" fmla="*/ 182192 h 1169784"/>
            <a:gd name="connsiteX12" fmla="*/ 60158 w 1463842"/>
            <a:gd name="connsiteY12" fmla="*/ 162139 h 1169784"/>
            <a:gd name="connsiteX13" fmla="*/ 25066 w 1463842"/>
            <a:gd name="connsiteY13" fmla="*/ 101981 h 1169784"/>
            <a:gd name="connsiteX14" fmla="*/ 20053 w 1463842"/>
            <a:gd name="connsiteY14" fmla="*/ 81928 h 1169784"/>
            <a:gd name="connsiteX15" fmla="*/ 0 w 1463842"/>
            <a:gd name="connsiteY15" fmla="*/ 51850 h 1169784"/>
            <a:gd name="connsiteX16" fmla="*/ 5013 w 1463842"/>
            <a:gd name="connsiteY16" fmla="*/ 1718 h 1169784"/>
            <a:gd name="connsiteX17" fmla="*/ 20053 w 1463842"/>
            <a:gd name="connsiteY17" fmla="*/ 6731 h 1169784"/>
            <a:gd name="connsiteX18" fmla="*/ 45119 w 1463842"/>
            <a:gd name="connsiteY18" fmla="*/ 26784 h 1169784"/>
            <a:gd name="connsiteX19" fmla="*/ 60158 w 1463842"/>
            <a:gd name="connsiteY19" fmla="*/ 41823 h 1169784"/>
            <a:gd name="connsiteX20" fmla="*/ 65171 w 1463842"/>
            <a:gd name="connsiteY20" fmla="*/ 56863 h 1169784"/>
            <a:gd name="connsiteX21" fmla="*/ 255671 w 1463842"/>
            <a:gd name="connsiteY21" fmla="*/ 432850 h 1169784"/>
            <a:gd name="connsiteX22" fmla="*/ 701842 w 1463842"/>
            <a:gd name="connsiteY22" fmla="*/ 868994 h 1169784"/>
            <a:gd name="connsiteX23" fmla="*/ 1463842 w 1463842"/>
            <a:gd name="connsiteY23" fmla="*/ 1099600 h 1169784"/>
            <a:gd name="connsiteX24" fmla="*/ 1453816 w 1463842"/>
            <a:gd name="connsiteY24" fmla="*/ 1159757 h 1169784"/>
            <a:gd name="connsiteX25" fmla="*/ 80211 w 1463842"/>
            <a:gd name="connsiteY25"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65171 w 1463842"/>
            <a:gd name="connsiteY4" fmla="*/ 899073 h 1169784"/>
            <a:gd name="connsiteX5" fmla="*/ 45119 w 1463842"/>
            <a:gd name="connsiteY5" fmla="*/ 352639 h 1169784"/>
            <a:gd name="connsiteX6" fmla="*/ 50132 w 1463842"/>
            <a:gd name="connsiteY6" fmla="*/ 337600 h 1169784"/>
            <a:gd name="connsiteX7" fmla="*/ 55145 w 1463842"/>
            <a:gd name="connsiteY7" fmla="*/ 312534 h 1169784"/>
            <a:gd name="connsiteX8" fmla="*/ 70184 w 1463842"/>
            <a:gd name="connsiteY8" fmla="*/ 282455 h 1169784"/>
            <a:gd name="connsiteX9" fmla="*/ 75198 w 1463842"/>
            <a:gd name="connsiteY9" fmla="*/ 267415 h 1169784"/>
            <a:gd name="connsiteX10" fmla="*/ 65171 w 1463842"/>
            <a:gd name="connsiteY10" fmla="*/ 182192 h 1169784"/>
            <a:gd name="connsiteX11" fmla="*/ 60158 w 1463842"/>
            <a:gd name="connsiteY11" fmla="*/ 162139 h 1169784"/>
            <a:gd name="connsiteX12" fmla="*/ 25066 w 1463842"/>
            <a:gd name="connsiteY12" fmla="*/ 101981 h 1169784"/>
            <a:gd name="connsiteX13" fmla="*/ 20053 w 1463842"/>
            <a:gd name="connsiteY13" fmla="*/ 81928 h 1169784"/>
            <a:gd name="connsiteX14" fmla="*/ 0 w 1463842"/>
            <a:gd name="connsiteY14" fmla="*/ 51850 h 1169784"/>
            <a:gd name="connsiteX15" fmla="*/ 5013 w 1463842"/>
            <a:gd name="connsiteY15" fmla="*/ 1718 h 1169784"/>
            <a:gd name="connsiteX16" fmla="*/ 20053 w 1463842"/>
            <a:gd name="connsiteY16" fmla="*/ 6731 h 1169784"/>
            <a:gd name="connsiteX17" fmla="*/ 45119 w 1463842"/>
            <a:gd name="connsiteY17" fmla="*/ 26784 h 1169784"/>
            <a:gd name="connsiteX18" fmla="*/ 60158 w 1463842"/>
            <a:gd name="connsiteY18" fmla="*/ 41823 h 1169784"/>
            <a:gd name="connsiteX19" fmla="*/ 65171 w 1463842"/>
            <a:gd name="connsiteY19" fmla="*/ 56863 h 1169784"/>
            <a:gd name="connsiteX20" fmla="*/ 255671 w 1463842"/>
            <a:gd name="connsiteY20" fmla="*/ 432850 h 1169784"/>
            <a:gd name="connsiteX21" fmla="*/ 701842 w 1463842"/>
            <a:gd name="connsiteY21" fmla="*/ 868994 h 1169784"/>
            <a:gd name="connsiteX22" fmla="*/ 1463842 w 1463842"/>
            <a:gd name="connsiteY22" fmla="*/ 1099600 h 1169784"/>
            <a:gd name="connsiteX23" fmla="*/ 1453816 w 1463842"/>
            <a:gd name="connsiteY23" fmla="*/ 1159757 h 1169784"/>
            <a:gd name="connsiteX24" fmla="*/ 80211 w 1463842"/>
            <a:gd name="connsiteY24"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75198 w 1463842"/>
            <a:gd name="connsiteY3" fmla="*/ 954218 h 1169784"/>
            <a:gd name="connsiteX4" fmla="*/ 45119 w 1463842"/>
            <a:gd name="connsiteY4" fmla="*/ 352639 h 1169784"/>
            <a:gd name="connsiteX5" fmla="*/ 50132 w 1463842"/>
            <a:gd name="connsiteY5" fmla="*/ 337600 h 1169784"/>
            <a:gd name="connsiteX6" fmla="*/ 55145 w 1463842"/>
            <a:gd name="connsiteY6" fmla="*/ 312534 h 1169784"/>
            <a:gd name="connsiteX7" fmla="*/ 70184 w 1463842"/>
            <a:gd name="connsiteY7" fmla="*/ 282455 h 1169784"/>
            <a:gd name="connsiteX8" fmla="*/ 75198 w 1463842"/>
            <a:gd name="connsiteY8" fmla="*/ 267415 h 1169784"/>
            <a:gd name="connsiteX9" fmla="*/ 65171 w 1463842"/>
            <a:gd name="connsiteY9" fmla="*/ 182192 h 1169784"/>
            <a:gd name="connsiteX10" fmla="*/ 60158 w 1463842"/>
            <a:gd name="connsiteY10" fmla="*/ 162139 h 1169784"/>
            <a:gd name="connsiteX11" fmla="*/ 25066 w 1463842"/>
            <a:gd name="connsiteY11" fmla="*/ 101981 h 1169784"/>
            <a:gd name="connsiteX12" fmla="*/ 20053 w 1463842"/>
            <a:gd name="connsiteY12" fmla="*/ 81928 h 1169784"/>
            <a:gd name="connsiteX13" fmla="*/ 0 w 1463842"/>
            <a:gd name="connsiteY13" fmla="*/ 51850 h 1169784"/>
            <a:gd name="connsiteX14" fmla="*/ 5013 w 1463842"/>
            <a:gd name="connsiteY14" fmla="*/ 1718 h 1169784"/>
            <a:gd name="connsiteX15" fmla="*/ 20053 w 1463842"/>
            <a:gd name="connsiteY15" fmla="*/ 6731 h 1169784"/>
            <a:gd name="connsiteX16" fmla="*/ 45119 w 1463842"/>
            <a:gd name="connsiteY16" fmla="*/ 26784 h 1169784"/>
            <a:gd name="connsiteX17" fmla="*/ 60158 w 1463842"/>
            <a:gd name="connsiteY17" fmla="*/ 41823 h 1169784"/>
            <a:gd name="connsiteX18" fmla="*/ 65171 w 1463842"/>
            <a:gd name="connsiteY18" fmla="*/ 56863 h 1169784"/>
            <a:gd name="connsiteX19" fmla="*/ 255671 w 1463842"/>
            <a:gd name="connsiteY19" fmla="*/ 432850 h 1169784"/>
            <a:gd name="connsiteX20" fmla="*/ 701842 w 1463842"/>
            <a:gd name="connsiteY20" fmla="*/ 868994 h 1169784"/>
            <a:gd name="connsiteX21" fmla="*/ 1463842 w 1463842"/>
            <a:gd name="connsiteY21" fmla="*/ 1099600 h 1169784"/>
            <a:gd name="connsiteX22" fmla="*/ 1453816 w 1463842"/>
            <a:gd name="connsiteY22" fmla="*/ 1159757 h 1169784"/>
            <a:gd name="connsiteX23" fmla="*/ 80211 w 1463842"/>
            <a:gd name="connsiteY23" fmla="*/ 1169784 h 1169784"/>
            <a:gd name="connsiteX0" fmla="*/ 80211 w 1463842"/>
            <a:gd name="connsiteY0" fmla="*/ 1169784 h 1169784"/>
            <a:gd name="connsiteX1" fmla="*/ 80211 w 1463842"/>
            <a:gd name="connsiteY1" fmla="*/ 1169784 h 1169784"/>
            <a:gd name="connsiteX2" fmla="*/ 80211 w 1463842"/>
            <a:gd name="connsiteY2" fmla="*/ 999336 h 1169784"/>
            <a:gd name="connsiteX3" fmla="*/ 45119 w 1463842"/>
            <a:gd name="connsiteY3" fmla="*/ 352639 h 1169784"/>
            <a:gd name="connsiteX4" fmla="*/ 50132 w 1463842"/>
            <a:gd name="connsiteY4" fmla="*/ 337600 h 1169784"/>
            <a:gd name="connsiteX5" fmla="*/ 55145 w 1463842"/>
            <a:gd name="connsiteY5" fmla="*/ 312534 h 1169784"/>
            <a:gd name="connsiteX6" fmla="*/ 70184 w 1463842"/>
            <a:gd name="connsiteY6" fmla="*/ 282455 h 1169784"/>
            <a:gd name="connsiteX7" fmla="*/ 75198 w 1463842"/>
            <a:gd name="connsiteY7" fmla="*/ 267415 h 1169784"/>
            <a:gd name="connsiteX8" fmla="*/ 65171 w 1463842"/>
            <a:gd name="connsiteY8" fmla="*/ 182192 h 1169784"/>
            <a:gd name="connsiteX9" fmla="*/ 60158 w 1463842"/>
            <a:gd name="connsiteY9" fmla="*/ 162139 h 1169784"/>
            <a:gd name="connsiteX10" fmla="*/ 25066 w 1463842"/>
            <a:gd name="connsiteY10" fmla="*/ 101981 h 1169784"/>
            <a:gd name="connsiteX11" fmla="*/ 20053 w 1463842"/>
            <a:gd name="connsiteY11" fmla="*/ 81928 h 1169784"/>
            <a:gd name="connsiteX12" fmla="*/ 0 w 1463842"/>
            <a:gd name="connsiteY12" fmla="*/ 51850 h 1169784"/>
            <a:gd name="connsiteX13" fmla="*/ 5013 w 1463842"/>
            <a:gd name="connsiteY13" fmla="*/ 1718 h 1169784"/>
            <a:gd name="connsiteX14" fmla="*/ 20053 w 1463842"/>
            <a:gd name="connsiteY14" fmla="*/ 6731 h 1169784"/>
            <a:gd name="connsiteX15" fmla="*/ 45119 w 1463842"/>
            <a:gd name="connsiteY15" fmla="*/ 26784 h 1169784"/>
            <a:gd name="connsiteX16" fmla="*/ 60158 w 1463842"/>
            <a:gd name="connsiteY16" fmla="*/ 41823 h 1169784"/>
            <a:gd name="connsiteX17" fmla="*/ 65171 w 1463842"/>
            <a:gd name="connsiteY17" fmla="*/ 56863 h 1169784"/>
            <a:gd name="connsiteX18" fmla="*/ 255671 w 1463842"/>
            <a:gd name="connsiteY18" fmla="*/ 432850 h 1169784"/>
            <a:gd name="connsiteX19" fmla="*/ 701842 w 1463842"/>
            <a:gd name="connsiteY19" fmla="*/ 868994 h 1169784"/>
            <a:gd name="connsiteX20" fmla="*/ 1463842 w 1463842"/>
            <a:gd name="connsiteY20" fmla="*/ 1099600 h 1169784"/>
            <a:gd name="connsiteX21" fmla="*/ 1453816 w 1463842"/>
            <a:gd name="connsiteY21" fmla="*/ 1159757 h 1169784"/>
            <a:gd name="connsiteX22" fmla="*/ 80211 w 1463842"/>
            <a:gd name="connsiteY22"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70184 w 1463842"/>
            <a:gd name="connsiteY5" fmla="*/ 282455 h 1169784"/>
            <a:gd name="connsiteX6" fmla="*/ 75198 w 1463842"/>
            <a:gd name="connsiteY6" fmla="*/ 267415 h 1169784"/>
            <a:gd name="connsiteX7" fmla="*/ 65171 w 1463842"/>
            <a:gd name="connsiteY7" fmla="*/ 182192 h 1169784"/>
            <a:gd name="connsiteX8" fmla="*/ 60158 w 1463842"/>
            <a:gd name="connsiteY8" fmla="*/ 162139 h 1169784"/>
            <a:gd name="connsiteX9" fmla="*/ 25066 w 1463842"/>
            <a:gd name="connsiteY9" fmla="*/ 101981 h 1169784"/>
            <a:gd name="connsiteX10" fmla="*/ 20053 w 1463842"/>
            <a:gd name="connsiteY10" fmla="*/ 81928 h 1169784"/>
            <a:gd name="connsiteX11" fmla="*/ 0 w 1463842"/>
            <a:gd name="connsiteY11" fmla="*/ 51850 h 1169784"/>
            <a:gd name="connsiteX12" fmla="*/ 5013 w 1463842"/>
            <a:gd name="connsiteY12" fmla="*/ 1718 h 1169784"/>
            <a:gd name="connsiteX13" fmla="*/ 20053 w 1463842"/>
            <a:gd name="connsiteY13" fmla="*/ 6731 h 1169784"/>
            <a:gd name="connsiteX14" fmla="*/ 45119 w 1463842"/>
            <a:gd name="connsiteY14" fmla="*/ 26784 h 1169784"/>
            <a:gd name="connsiteX15" fmla="*/ 60158 w 1463842"/>
            <a:gd name="connsiteY15" fmla="*/ 41823 h 1169784"/>
            <a:gd name="connsiteX16" fmla="*/ 65171 w 1463842"/>
            <a:gd name="connsiteY16" fmla="*/ 56863 h 1169784"/>
            <a:gd name="connsiteX17" fmla="*/ 255671 w 1463842"/>
            <a:gd name="connsiteY17" fmla="*/ 432850 h 1169784"/>
            <a:gd name="connsiteX18" fmla="*/ 701842 w 1463842"/>
            <a:gd name="connsiteY18" fmla="*/ 868994 h 1169784"/>
            <a:gd name="connsiteX19" fmla="*/ 1463842 w 1463842"/>
            <a:gd name="connsiteY19" fmla="*/ 1099600 h 1169784"/>
            <a:gd name="connsiteX20" fmla="*/ 1453816 w 1463842"/>
            <a:gd name="connsiteY20" fmla="*/ 1159757 h 1169784"/>
            <a:gd name="connsiteX21" fmla="*/ 80211 w 1463842"/>
            <a:gd name="connsiteY21"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70184 w 1463842"/>
            <a:gd name="connsiteY5" fmla="*/ 282455 h 1169784"/>
            <a:gd name="connsiteX6" fmla="*/ 65171 w 1463842"/>
            <a:gd name="connsiteY6" fmla="*/ 182192 h 1169784"/>
            <a:gd name="connsiteX7" fmla="*/ 60158 w 1463842"/>
            <a:gd name="connsiteY7" fmla="*/ 162139 h 1169784"/>
            <a:gd name="connsiteX8" fmla="*/ 25066 w 1463842"/>
            <a:gd name="connsiteY8" fmla="*/ 101981 h 1169784"/>
            <a:gd name="connsiteX9" fmla="*/ 20053 w 1463842"/>
            <a:gd name="connsiteY9" fmla="*/ 81928 h 1169784"/>
            <a:gd name="connsiteX10" fmla="*/ 0 w 1463842"/>
            <a:gd name="connsiteY10" fmla="*/ 51850 h 1169784"/>
            <a:gd name="connsiteX11" fmla="*/ 5013 w 1463842"/>
            <a:gd name="connsiteY11" fmla="*/ 1718 h 1169784"/>
            <a:gd name="connsiteX12" fmla="*/ 20053 w 1463842"/>
            <a:gd name="connsiteY12" fmla="*/ 6731 h 1169784"/>
            <a:gd name="connsiteX13" fmla="*/ 45119 w 1463842"/>
            <a:gd name="connsiteY13" fmla="*/ 26784 h 1169784"/>
            <a:gd name="connsiteX14" fmla="*/ 60158 w 1463842"/>
            <a:gd name="connsiteY14" fmla="*/ 41823 h 1169784"/>
            <a:gd name="connsiteX15" fmla="*/ 65171 w 1463842"/>
            <a:gd name="connsiteY15" fmla="*/ 56863 h 1169784"/>
            <a:gd name="connsiteX16" fmla="*/ 255671 w 1463842"/>
            <a:gd name="connsiteY16" fmla="*/ 432850 h 1169784"/>
            <a:gd name="connsiteX17" fmla="*/ 701842 w 1463842"/>
            <a:gd name="connsiteY17" fmla="*/ 868994 h 1169784"/>
            <a:gd name="connsiteX18" fmla="*/ 1463842 w 1463842"/>
            <a:gd name="connsiteY18" fmla="*/ 1099600 h 1169784"/>
            <a:gd name="connsiteX19" fmla="*/ 1453816 w 1463842"/>
            <a:gd name="connsiteY19" fmla="*/ 1159757 h 1169784"/>
            <a:gd name="connsiteX20" fmla="*/ 80211 w 1463842"/>
            <a:gd name="connsiteY20"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55145 w 1463842"/>
            <a:gd name="connsiteY4" fmla="*/ 312534 h 1169784"/>
            <a:gd name="connsiteX5" fmla="*/ 65171 w 1463842"/>
            <a:gd name="connsiteY5" fmla="*/ 182192 h 1169784"/>
            <a:gd name="connsiteX6" fmla="*/ 60158 w 1463842"/>
            <a:gd name="connsiteY6" fmla="*/ 162139 h 1169784"/>
            <a:gd name="connsiteX7" fmla="*/ 25066 w 1463842"/>
            <a:gd name="connsiteY7" fmla="*/ 101981 h 1169784"/>
            <a:gd name="connsiteX8" fmla="*/ 20053 w 1463842"/>
            <a:gd name="connsiteY8" fmla="*/ 81928 h 1169784"/>
            <a:gd name="connsiteX9" fmla="*/ 0 w 1463842"/>
            <a:gd name="connsiteY9" fmla="*/ 51850 h 1169784"/>
            <a:gd name="connsiteX10" fmla="*/ 5013 w 1463842"/>
            <a:gd name="connsiteY10" fmla="*/ 1718 h 1169784"/>
            <a:gd name="connsiteX11" fmla="*/ 20053 w 1463842"/>
            <a:gd name="connsiteY11" fmla="*/ 6731 h 1169784"/>
            <a:gd name="connsiteX12" fmla="*/ 45119 w 1463842"/>
            <a:gd name="connsiteY12" fmla="*/ 26784 h 1169784"/>
            <a:gd name="connsiteX13" fmla="*/ 60158 w 1463842"/>
            <a:gd name="connsiteY13" fmla="*/ 41823 h 1169784"/>
            <a:gd name="connsiteX14" fmla="*/ 65171 w 1463842"/>
            <a:gd name="connsiteY14" fmla="*/ 56863 h 1169784"/>
            <a:gd name="connsiteX15" fmla="*/ 255671 w 1463842"/>
            <a:gd name="connsiteY15" fmla="*/ 432850 h 1169784"/>
            <a:gd name="connsiteX16" fmla="*/ 701842 w 1463842"/>
            <a:gd name="connsiteY16" fmla="*/ 868994 h 1169784"/>
            <a:gd name="connsiteX17" fmla="*/ 1463842 w 1463842"/>
            <a:gd name="connsiteY17" fmla="*/ 1099600 h 1169784"/>
            <a:gd name="connsiteX18" fmla="*/ 1453816 w 1463842"/>
            <a:gd name="connsiteY18" fmla="*/ 1159757 h 1169784"/>
            <a:gd name="connsiteX19" fmla="*/ 80211 w 1463842"/>
            <a:gd name="connsiteY19"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50132 w 1463842"/>
            <a:gd name="connsiteY3" fmla="*/ 337600 h 1169784"/>
            <a:gd name="connsiteX4" fmla="*/ 65171 w 1463842"/>
            <a:gd name="connsiteY4" fmla="*/ 182192 h 1169784"/>
            <a:gd name="connsiteX5" fmla="*/ 60158 w 1463842"/>
            <a:gd name="connsiteY5" fmla="*/ 162139 h 1169784"/>
            <a:gd name="connsiteX6" fmla="*/ 25066 w 1463842"/>
            <a:gd name="connsiteY6" fmla="*/ 101981 h 1169784"/>
            <a:gd name="connsiteX7" fmla="*/ 20053 w 1463842"/>
            <a:gd name="connsiteY7" fmla="*/ 81928 h 1169784"/>
            <a:gd name="connsiteX8" fmla="*/ 0 w 1463842"/>
            <a:gd name="connsiteY8" fmla="*/ 51850 h 1169784"/>
            <a:gd name="connsiteX9" fmla="*/ 5013 w 1463842"/>
            <a:gd name="connsiteY9" fmla="*/ 1718 h 1169784"/>
            <a:gd name="connsiteX10" fmla="*/ 20053 w 1463842"/>
            <a:gd name="connsiteY10" fmla="*/ 6731 h 1169784"/>
            <a:gd name="connsiteX11" fmla="*/ 45119 w 1463842"/>
            <a:gd name="connsiteY11" fmla="*/ 26784 h 1169784"/>
            <a:gd name="connsiteX12" fmla="*/ 60158 w 1463842"/>
            <a:gd name="connsiteY12" fmla="*/ 41823 h 1169784"/>
            <a:gd name="connsiteX13" fmla="*/ 65171 w 1463842"/>
            <a:gd name="connsiteY13" fmla="*/ 56863 h 1169784"/>
            <a:gd name="connsiteX14" fmla="*/ 255671 w 1463842"/>
            <a:gd name="connsiteY14" fmla="*/ 432850 h 1169784"/>
            <a:gd name="connsiteX15" fmla="*/ 701842 w 1463842"/>
            <a:gd name="connsiteY15" fmla="*/ 868994 h 1169784"/>
            <a:gd name="connsiteX16" fmla="*/ 1463842 w 1463842"/>
            <a:gd name="connsiteY16" fmla="*/ 1099600 h 1169784"/>
            <a:gd name="connsiteX17" fmla="*/ 1453816 w 1463842"/>
            <a:gd name="connsiteY17" fmla="*/ 1159757 h 1169784"/>
            <a:gd name="connsiteX18" fmla="*/ 80211 w 1463842"/>
            <a:gd name="connsiteY18" fmla="*/ 1169784 h 1169784"/>
            <a:gd name="connsiteX0" fmla="*/ 80211 w 1463842"/>
            <a:gd name="connsiteY0" fmla="*/ 1169784 h 1169784"/>
            <a:gd name="connsiteX1" fmla="*/ 80211 w 1463842"/>
            <a:gd name="connsiteY1" fmla="*/ 1169784 h 1169784"/>
            <a:gd name="connsiteX2" fmla="*/ 45119 w 1463842"/>
            <a:gd name="connsiteY2" fmla="*/ 352639 h 1169784"/>
            <a:gd name="connsiteX3" fmla="*/ 65171 w 1463842"/>
            <a:gd name="connsiteY3" fmla="*/ 182192 h 1169784"/>
            <a:gd name="connsiteX4" fmla="*/ 60158 w 1463842"/>
            <a:gd name="connsiteY4" fmla="*/ 162139 h 1169784"/>
            <a:gd name="connsiteX5" fmla="*/ 25066 w 1463842"/>
            <a:gd name="connsiteY5" fmla="*/ 101981 h 1169784"/>
            <a:gd name="connsiteX6" fmla="*/ 20053 w 1463842"/>
            <a:gd name="connsiteY6" fmla="*/ 81928 h 1169784"/>
            <a:gd name="connsiteX7" fmla="*/ 0 w 1463842"/>
            <a:gd name="connsiteY7" fmla="*/ 51850 h 1169784"/>
            <a:gd name="connsiteX8" fmla="*/ 5013 w 1463842"/>
            <a:gd name="connsiteY8" fmla="*/ 1718 h 1169784"/>
            <a:gd name="connsiteX9" fmla="*/ 20053 w 1463842"/>
            <a:gd name="connsiteY9" fmla="*/ 6731 h 1169784"/>
            <a:gd name="connsiteX10" fmla="*/ 45119 w 1463842"/>
            <a:gd name="connsiteY10" fmla="*/ 26784 h 1169784"/>
            <a:gd name="connsiteX11" fmla="*/ 60158 w 1463842"/>
            <a:gd name="connsiteY11" fmla="*/ 41823 h 1169784"/>
            <a:gd name="connsiteX12" fmla="*/ 65171 w 1463842"/>
            <a:gd name="connsiteY12" fmla="*/ 56863 h 1169784"/>
            <a:gd name="connsiteX13" fmla="*/ 255671 w 1463842"/>
            <a:gd name="connsiteY13" fmla="*/ 432850 h 1169784"/>
            <a:gd name="connsiteX14" fmla="*/ 701842 w 1463842"/>
            <a:gd name="connsiteY14" fmla="*/ 868994 h 1169784"/>
            <a:gd name="connsiteX15" fmla="*/ 1463842 w 1463842"/>
            <a:gd name="connsiteY15" fmla="*/ 1099600 h 1169784"/>
            <a:gd name="connsiteX16" fmla="*/ 1453816 w 1463842"/>
            <a:gd name="connsiteY16" fmla="*/ 1159757 h 1169784"/>
            <a:gd name="connsiteX17" fmla="*/ 80211 w 1463842"/>
            <a:gd name="connsiteY17" fmla="*/ 1169784 h 1169784"/>
            <a:gd name="connsiteX0" fmla="*/ 80211 w 1463842"/>
            <a:gd name="connsiteY0" fmla="*/ 1169784 h 1169784"/>
            <a:gd name="connsiteX1" fmla="*/ 80211 w 1463842"/>
            <a:gd name="connsiteY1" fmla="*/ 1169784 h 1169784"/>
            <a:gd name="connsiteX2" fmla="*/ 65171 w 1463842"/>
            <a:gd name="connsiteY2" fmla="*/ 182192 h 1169784"/>
            <a:gd name="connsiteX3" fmla="*/ 60158 w 1463842"/>
            <a:gd name="connsiteY3" fmla="*/ 162139 h 1169784"/>
            <a:gd name="connsiteX4" fmla="*/ 25066 w 1463842"/>
            <a:gd name="connsiteY4" fmla="*/ 101981 h 1169784"/>
            <a:gd name="connsiteX5" fmla="*/ 20053 w 1463842"/>
            <a:gd name="connsiteY5" fmla="*/ 81928 h 1169784"/>
            <a:gd name="connsiteX6" fmla="*/ 0 w 1463842"/>
            <a:gd name="connsiteY6" fmla="*/ 51850 h 1169784"/>
            <a:gd name="connsiteX7" fmla="*/ 5013 w 1463842"/>
            <a:gd name="connsiteY7" fmla="*/ 1718 h 1169784"/>
            <a:gd name="connsiteX8" fmla="*/ 20053 w 1463842"/>
            <a:gd name="connsiteY8" fmla="*/ 6731 h 1169784"/>
            <a:gd name="connsiteX9" fmla="*/ 45119 w 1463842"/>
            <a:gd name="connsiteY9" fmla="*/ 26784 h 1169784"/>
            <a:gd name="connsiteX10" fmla="*/ 60158 w 1463842"/>
            <a:gd name="connsiteY10" fmla="*/ 41823 h 1169784"/>
            <a:gd name="connsiteX11" fmla="*/ 65171 w 1463842"/>
            <a:gd name="connsiteY11" fmla="*/ 56863 h 1169784"/>
            <a:gd name="connsiteX12" fmla="*/ 255671 w 1463842"/>
            <a:gd name="connsiteY12" fmla="*/ 432850 h 1169784"/>
            <a:gd name="connsiteX13" fmla="*/ 701842 w 1463842"/>
            <a:gd name="connsiteY13" fmla="*/ 868994 h 1169784"/>
            <a:gd name="connsiteX14" fmla="*/ 1463842 w 1463842"/>
            <a:gd name="connsiteY14" fmla="*/ 1099600 h 1169784"/>
            <a:gd name="connsiteX15" fmla="*/ 1453816 w 1463842"/>
            <a:gd name="connsiteY15" fmla="*/ 1159757 h 1169784"/>
            <a:gd name="connsiteX16" fmla="*/ 80211 w 1463842"/>
            <a:gd name="connsiteY16" fmla="*/ 1169784 h 1169784"/>
            <a:gd name="connsiteX0" fmla="*/ 75198 w 1458829"/>
            <a:gd name="connsiteY0" fmla="*/ 1173135 h 1173135"/>
            <a:gd name="connsiteX1" fmla="*/ 75198 w 1458829"/>
            <a:gd name="connsiteY1" fmla="*/ 1173135 h 1173135"/>
            <a:gd name="connsiteX2" fmla="*/ 60158 w 1458829"/>
            <a:gd name="connsiteY2" fmla="*/ 185543 h 1173135"/>
            <a:gd name="connsiteX3" fmla="*/ 55145 w 1458829"/>
            <a:gd name="connsiteY3" fmla="*/ 165490 h 1173135"/>
            <a:gd name="connsiteX4" fmla="*/ 20053 w 1458829"/>
            <a:gd name="connsiteY4" fmla="*/ 105332 h 1173135"/>
            <a:gd name="connsiteX5" fmla="*/ 15040 w 1458829"/>
            <a:gd name="connsiteY5" fmla="*/ 85279 h 1173135"/>
            <a:gd name="connsiteX6" fmla="*/ 0 w 1458829"/>
            <a:gd name="connsiteY6" fmla="*/ 5069 h 1173135"/>
            <a:gd name="connsiteX7" fmla="*/ 15040 w 1458829"/>
            <a:gd name="connsiteY7" fmla="*/ 10082 h 1173135"/>
            <a:gd name="connsiteX8" fmla="*/ 40106 w 1458829"/>
            <a:gd name="connsiteY8" fmla="*/ 30135 h 1173135"/>
            <a:gd name="connsiteX9" fmla="*/ 55145 w 1458829"/>
            <a:gd name="connsiteY9" fmla="*/ 45174 h 1173135"/>
            <a:gd name="connsiteX10" fmla="*/ 60158 w 1458829"/>
            <a:gd name="connsiteY10" fmla="*/ 60214 h 1173135"/>
            <a:gd name="connsiteX11" fmla="*/ 250658 w 1458829"/>
            <a:gd name="connsiteY11" fmla="*/ 436201 h 1173135"/>
            <a:gd name="connsiteX12" fmla="*/ 696829 w 1458829"/>
            <a:gd name="connsiteY12" fmla="*/ 872345 h 1173135"/>
            <a:gd name="connsiteX13" fmla="*/ 1458829 w 1458829"/>
            <a:gd name="connsiteY13" fmla="*/ 1102951 h 1173135"/>
            <a:gd name="connsiteX14" fmla="*/ 1448803 w 1458829"/>
            <a:gd name="connsiteY14" fmla="*/ 1163108 h 1173135"/>
            <a:gd name="connsiteX15" fmla="*/ 75198 w 1458829"/>
            <a:gd name="connsiteY15" fmla="*/ 1173135 h 1173135"/>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55840 w 1459524"/>
            <a:gd name="connsiteY8" fmla="*/ 41962 h 1169923"/>
            <a:gd name="connsiteX9" fmla="*/ 60853 w 1459524"/>
            <a:gd name="connsiteY9" fmla="*/ 57002 h 1169923"/>
            <a:gd name="connsiteX10" fmla="*/ 251353 w 1459524"/>
            <a:gd name="connsiteY10" fmla="*/ 432989 h 1169923"/>
            <a:gd name="connsiteX11" fmla="*/ 697524 w 1459524"/>
            <a:gd name="connsiteY11" fmla="*/ 869133 h 1169923"/>
            <a:gd name="connsiteX12" fmla="*/ 1459524 w 1459524"/>
            <a:gd name="connsiteY12" fmla="*/ 1099739 h 1169923"/>
            <a:gd name="connsiteX13" fmla="*/ 1449498 w 1459524"/>
            <a:gd name="connsiteY13" fmla="*/ 1159896 h 1169923"/>
            <a:gd name="connsiteX14" fmla="*/ 75893 w 1459524"/>
            <a:gd name="connsiteY14" fmla="*/ 1169923 h 1169923"/>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55840 w 1459524"/>
            <a:gd name="connsiteY8" fmla="*/ 41962 h 1169923"/>
            <a:gd name="connsiteX9" fmla="*/ 251353 w 1459524"/>
            <a:gd name="connsiteY9" fmla="*/ 432989 h 1169923"/>
            <a:gd name="connsiteX10" fmla="*/ 697524 w 1459524"/>
            <a:gd name="connsiteY10" fmla="*/ 869133 h 1169923"/>
            <a:gd name="connsiteX11" fmla="*/ 1459524 w 1459524"/>
            <a:gd name="connsiteY11" fmla="*/ 1099739 h 1169923"/>
            <a:gd name="connsiteX12" fmla="*/ 1449498 w 1459524"/>
            <a:gd name="connsiteY12" fmla="*/ 1159896 h 1169923"/>
            <a:gd name="connsiteX13" fmla="*/ 75893 w 1459524"/>
            <a:gd name="connsiteY13" fmla="*/ 1169923 h 1169923"/>
            <a:gd name="connsiteX0" fmla="*/ 75893 w 1459524"/>
            <a:gd name="connsiteY0" fmla="*/ 1169923 h 1169923"/>
            <a:gd name="connsiteX1" fmla="*/ 75893 w 1459524"/>
            <a:gd name="connsiteY1" fmla="*/ 1169923 h 1169923"/>
            <a:gd name="connsiteX2" fmla="*/ 60853 w 1459524"/>
            <a:gd name="connsiteY2" fmla="*/ 182331 h 1169923"/>
            <a:gd name="connsiteX3" fmla="*/ 55840 w 1459524"/>
            <a:gd name="connsiteY3" fmla="*/ 162278 h 1169923"/>
            <a:gd name="connsiteX4" fmla="*/ 20748 w 1459524"/>
            <a:gd name="connsiteY4" fmla="*/ 102120 h 1169923"/>
            <a:gd name="connsiteX5" fmla="*/ 15735 w 1459524"/>
            <a:gd name="connsiteY5" fmla="*/ 82067 h 1169923"/>
            <a:gd name="connsiteX6" fmla="*/ 695 w 1459524"/>
            <a:gd name="connsiteY6" fmla="*/ 1857 h 1169923"/>
            <a:gd name="connsiteX7" fmla="*/ 40801 w 1459524"/>
            <a:gd name="connsiteY7" fmla="*/ 26923 h 1169923"/>
            <a:gd name="connsiteX8" fmla="*/ 251353 w 1459524"/>
            <a:gd name="connsiteY8" fmla="*/ 432989 h 1169923"/>
            <a:gd name="connsiteX9" fmla="*/ 697524 w 1459524"/>
            <a:gd name="connsiteY9" fmla="*/ 869133 h 1169923"/>
            <a:gd name="connsiteX10" fmla="*/ 1459524 w 1459524"/>
            <a:gd name="connsiteY10" fmla="*/ 1099739 h 1169923"/>
            <a:gd name="connsiteX11" fmla="*/ 1449498 w 1459524"/>
            <a:gd name="connsiteY11" fmla="*/ 1159896 h 1169923"/>
            <a:gd name="connsiteX12" fmla="*/ 75893 w 1459524"/>
            <a:gd name="connsiteY12" fmla="*/ 1169923 h 1169923"/>
            <a:gd name="connsiteX0" fmla="*/ 61260 w 1444891"/>
            <a:gd name="connsiteY0" fmla="*/ 1161073 h 1161073"/>
            <a:gd name="connsiteX1" fmla="*/ 61260 w 1444891"/>
            <a:gd name="connsiteY1" fmla="*/ 1161073 h 1161073"/>
            <a:gd name="connsiteX2" fmla="*/ 46220 w 1444891"/>
            <a:gd name="connsiteY2" fmla="*/ 173481 h 1161073"/>
            <a:gd name="connsiteX3" fmla="*/ 41207 w 1444891"/>
            <a:gd name="connsiteY3" fmla="*/ 153428 h 1161073"/>
            <a:gd name="connsiteX4" fmla="*/ 6115 w 1444891"/>
            <a:gd name="connsiteY4" fmla="*/ 93270 h 1161073"/>
            <a:gd name="connsiteX5" fmla="*/ 1102 w 1444891"/>
            <a:gd name="connsiteY5" fmla="*/ 73217 h 1161073"/>
            <a:gd name="connsiteX6" fmla="*/ 26168 w 1444891"/>
            <a:gd name="connsiteY6" fmla="*/ 18073 h 1161073"/>
            <a:gd name="connsiteX7" fmla="*/ 236720 w 1444891"/>
            <a:gd name="connsiteY7" fmla="*/ 424139 h 1161073"/>
            <a:gd name="connsiteX8" fmla="*/ 682891 w 1444891"/>
            <a:gd name="connsiteY8" fmla="*/ 860283 h 1161073"/>
            <a:gd name="connsiteX9" fmla="*/ 1444891 w 1444891"/>
            <a:gd name="connsiteY9" fmla="*/ 1090889 h 1161073"/>
            <a:gd name="connsiteX10" fmla="*/ 1434865 w 1444891"/>
            <a:gd name="connsiteY10" fmla="*/ 1151046 h 1161073"/>
            <a:gd name="connsiteX11" fmla="*/ 61260 w 1444891"/>
            <a:gd name="connsiteY11" fmla="*/ 1161073 h 1161073"/>
            <a:gd name="connsiteX0" fmla="*/ 60513 w 1444144"/>
            <a:gd name="connsiteY0" fmla="*/ 1158521 h 1158521"/>
            <a:gd name="connsiteX1" fmla="*/ 60513 w 1444144"/>
            <a:gd name="connsiteY1" fmla="*/ 1158521 h 1158521"/>
            <a:gd name="connsiteX2" fmla="*/ 45473 w 1444144"/>
            <a:gd name="connsiteY2" fmla="*/ 170929 h 1158521"/>
            <a:gd name="connsiteX3" fmla="*/ 40460 w 1444144"/>
            <a:gd name="connsiteY3" fmla="*/ 150876 h 1158521"/>
            <a:gd name="connsiteX4" fmla="*/ 5368 w 1444144"/>
            <a:gd name="connsiteY4" fmla="*/ 90718 h 1158521"/>
            <a:gd name="connsiteX5" fmla="*/ 25421 w 1444144"/>
            <a:gd name="connsiteY5" fmla="*/ 15521 h 1158521"/>
            <a:gd name="connsiteX6" fmla="*/ 235973 w 1444144"/>
            <a:gd name="connsiteY6" fmla="*/ 421587 h 1158521"/>
            <a:gd name="connsiteX7" fmla="*/ 682144 w 1444144"/>
            <a:gd name="connsiteY7" fmla="*/ 857731 h 1158521"/>
            <a:gd name="connsiteX8" fmla="*/ 1444144 w 1444144"/>
            <a:gd name="connsiteY8" fmla="*/ 1088337 h 1158521"/>
            <a:gd name="connsiteX9" fmla="*/ 1434118 w 1444144"/>
            <a:gd name="connsiteY9" fmla="*/ 1148494 h 1158521"/>
            <a:gd name="connsiteX10" fmla="*/ 60513 w 1444144"/>
            <a:gd name="connsiteY10" fmla="*/ 1158521 h 1158521"/>
            <a:gd name="connsiteX0" fmla="*/ 46997 w 1430628"/>
            <a:gd name="connsiteY0" fmla="*/ 1151201 h 1151201"/>
            <a:gd name="connsiteX1" fmla="*/ 46997 w 1430628"/>
            <a:gd name="connsiteY1" fmla="*/ 1151201 h 1151201"/>
            <a:gd name="connsiteX2" fmla="*/ 31957 w 1430628"/>
            <a:gd name="connsiteY2" fmla="*/ 163609 h 1151201"/>
            <a:gd name="connsiteX3" fmla="*/ 26944 w 1430628"/>
            <a:gd name="connsiteY3" fmla="*/ 143556 h 1151201"/>
            <a:gd name="connsiteX4" fmla="*/ 11905 w 1430628"/>
            <a:gd name="connsiteY4" fmla="*/ 8201 h 1151201"/>
            <a:gd name="connsiteX5" fmla="*/ 222457 w 1430628"/>
            <a:gd name="connsiteY5" fmla="*/ 414267 h 1151201"/>
            <a:gd name="connsiteX6" fmla="*/ 668628 w 1430628"/>
            <a:gd name="connsiteY6" fmla="*/ 850411 h 1151201"/>
            <a:gd name="connsiteX7" fmla="*/ 1430628 w 1430628"/>
            <a:gd name="connsiteY7" fmla="*/ 1081017 h 1151201"/>
            <a:gd name="connsiteX8" fmla="*/ 1420602 w 1430628"/>
            <a:gd name="connsiteY8" fmla="*/ 1141174 h 1151201"/>
            <a:gd name="connsiteX9" fmla="*/ 46997 w 1430628"/>
            <a:gd name="connsiteY9" fmla="*/ 1151201 h 1151201"/>
            <a:gd name="connsiteX0" fmla="*/ 46177 w 1429808"/>
            <a:gd name="connsiteY0" fmla="*/ 1163861 h 1163861"/>
            <a:gd name="connsiteX1" fmla="*/ 46177 w 1429808"/>
            <a:gd name="connsiteY1" fmla="*/ 1163861 h 1163861"/>
            <a:gd name="connsiteX2" fmla="*/ 31137 w 1429808"/>
            <a:gd name="connsiteY2" fmla="*/ 176269 h 1163861"/>
            <a:gd name="connsiteX3" fmla="*/ 11085 w 1429808"/>
            <a:gd name="connsiteY3" fmla="*/ 20861 h 1163861"/>
            <a:gd name="connsiteX4" fmla="*/ 221637 w 1429808"/>
            <a:gd name="connsiteY4" fmla="*/ 426927 h 1163861"/>
            <a:gd name="connsiteX5" fmla="*/ 667808 w 1429808"/>
            <a:gd name="connsiteY5" fmla="*/ 863071 h 1163861"/>
            <a:gd name="connsiteX6" fmla="*/ 1429808 w 1429808"/>
            <a:gd name="connsiteY6" fmla="*/ 1093677 h 1163861"/>
            <a:gd name="connsiteX7" fmla="*/ 1419782 w 1429808"/>
            <a:gd name="connsiteY7" fmla="*/ 1153834 h 1163861"/>
            <a:gd name="connsiteX8" fmla="*/ 46177 w 1429808"/>
            <a:gd name="connsiteY8" fmla="*/ 1163861 h 1163861"/>
            <a:gd name="connsiteX0" fmla="*/ 43234 w 1426865"/>
            <a:gd name="connsiteY0" fmla="*/ 1143000 h 1143000"/>
            <a:gd name="connsiteX1" fmla="*/ 43234 w 1426865"/>
            <a:gd name="connsiteY1" fmla="*/ 1143000 h 1143000"/>
            <a:gd name="connsiteX2" fmla="*/ 8142 w 1426865"/>
            <a:gd name="connsiteY2" fmla="*/ 0 h 1143000"/>
            <a:gd name="connsiteX3" fmla="*/ 218694 w 1426865"/>
            <a:gd name="connsiteY3" fmla="*/ 406066 h 1143000"/>
            <a:gd name="connsiteX4" fmla="*/ 664865 w 1426865"/>
            <a:gd name="connsiteY4" fmla="*/ 842210 h 1143000"/>
            <a:gd name="connsiteX5" fmla="*/ 1426865 w 1426865"/>
            <a:gd name="connsiteY5" fmla="*/ 1072816 h 1143000"/>
            <a:gd name="connsiteX6" fmla="*/ 1416839 w 1426865"/>
            <a:gd name="connsiteY6" fmla="*/ 1132973 h 1143000"/>
            <a:gd name="connsiteX7" fmla="*/ 43234 w 1426865"/>
            <a:gd name="connsiteY7" fmla="*/ 1143000 h 1143000"/>
            <a:gd name="connsiteX0" fmla="*/ 35092 w 1418723"/>
            <a:gd name="connsiteY0" fmla="*/ 1143000 h 1143000"/>
            <a:gd name="connsiteX1" fmla="*/ 35092 w 1418723"/>
            <a:gd name="connsiteY1" fmla="*/ 1143000 h 1143000"/>
            <a:gd name="connsiteX2" fmla="*/ 0 w 1418723"/>
            <a:gd name="connsiteY2" fmla="*/ 0 h 1143000"/>
            <a:gd name="connsiteX3" fmla="*/ 210552 w 1418723"/>
            <a:gd name="connsiteY3" fmla="*/ 406066 h 1143000"/>
            <a:gd name="connsiteX4" fmla="*/ 656723 w 1418723"/>
            <a:gd name="connsiteY4" fmla="*/ 842210 h 1143000"/>
            <a:gd name="connsiteX5" fmla="*/ 1418723 w 1418723"/>
            <a:gd name="connsiteY5" fmla="*/ 1072816 h 1143000"/>
            <a:gd name="connsiteX6" fmla="*/ 1408697 w 1418723"/>
            <a:gd name="connsiteY6" fmla="*/ 1132973 h 1143000"/>
            <a:gd name="connsiteX7" fmla="*/ 35092 w 1418723"/>
            <a:gd name="connsiteY7" fmla="*/ 1143000 h 1143000"/>
            <a:gd name="connsiteX0" fmla="*/ 13519 w 1397150"/>
            <a:gd name="connsiteY0" fmla="*/ 1143000 h 1143000"/>
            <a:gd name="connsiteX1" fmla="*/ 13519 w 1397150"/>
            <a:gd name="connsiteY1" fmla="*/ 1143000 h 1143000"/>
            <a:gd name="connsiteX2" fmla="*/ 0 w 1397150"/>
            <a:gd name="connsiteY2" fmla="*/ 0 h 1143000"/>
            <a:gd name="connsiteX3" fmla="*/ 188979 w 1397150"/>
            <a:gd name="connsiteY3" fmla="*/ 406066 h 1143000"/>
            <a:gd name="connsiteX4" fmla="*/ 635150 w 1397150"/>
            <a:gd name="connsiteY4" fmla="*/ 842210 h 1143000"/>
            <a:gd name="connsiteX5" fmla="*/ 1397150 w 1397150"/>
            <a:gd name="connsiteY5" fmla="*/ 1072816 h 1143000"/>
            <a:gd name="connsiteX6" fmla="*/ 1387124 w 1397150"/>
            <a:gd name="connsiteY6" fmla="*/ 1132973 h 1143000"/>
            <a:gd name="connsiteX7" fmla="*/ 13519 w 1397150"/>
            <a:gd name="connsiteY7" fmla="*/ 1143000 h 1143000"/>
            <a:gd name="connsiteX0" fmla="*/ 2732 w 1386363"/>
            <a:gd name="connsiteY0" fmla="*/ 1121434 h 1121434"/>
            <a:gd name="connsiteX1" fmla="*/ 2732 w 1386363"/>
            <a:gd name="connsiteY1" fmla="*/ 1121434 h 1121434"/>
            <a:gd name="connsiteX2" fmla="*/ 0 w 1386363"/>
            <a:gd name="connsiteY2" fmla="*/ 0 h 1121434"/>
            <a:gd name="connsiteX3" fmla="*/ 178192 w 1386363"/>
            <a:gd name="connsiteY3" fmla="*/ 384500 h 1121434"/>
            <a:gd name="connsiteX4" fmla="*/ 624363 w 1386363"/>
            <a:gd name="connsiteY4" fmla="*/ 820644 h 1121434"/>
            <a:gd name="connsiteX5" fmla="*/ 1386363 w 1386363"/>
            <a:gd name="connsiteY5" fmla="*/ 1051250 h 1121434"/>
            <a:gd name="connsiteX6" fmla="*/ 1376337 w 1386363"/>
            <a:gd name="connsiteY6" fmla="*/ 1111407 h 1121434"/>
            <a:gd name="connsiteX7" fmla="*/ 2732 w 1386363"/>
            <a:gd name="connsiteY7" fmla="*/ 1121434 h 1121434"/>
            <a:gd name="connsiteX0" fmla="*/ 9923 w 1386363"/>
            <a:gd name="connsiteY0" fmla="*/ 1110651 h 1201758"/>
            <a:gd name="connsiteX1" fmla="*/ 2732 w 1386363"/>
            <a:gd name="connsiteY1" fmla="*/ 1121434 h 1201758"/>
            <a:gd name="connsiteX2" fmla="*/ 0 w 1386363"/>
            <a:gd name="connsiteY2" fmla="*/ 0 h 1201758"/>
            <a:gd name="connsiteX3" fmla="*/ 178192 w 1386363"/>
            <a:gd name="connsiteY3" fmla="*/ 384500 h 1201758"/>
            <a:gd name="connsiteX4" fmla="*/ 624363 w 1386363"/>
            <a:gd name="connsiteY4" fmla="*/ 820644 h 1201758"/>
            <a:gd name="connsiteX5" fmla="*/ 1386363 w 1386363"/>
            <a:gd name="connsiteY5" fmla="*/ 1051250 h 1201758"/>
            <a:gd name="connsiteX6" fmla="*/ 1376337 w 1386363"/>
            <a:gd name="connsiteY6" fmla="*/ 1111407 h 1201758"/>
            <a:gd name="connsiteX7" fmla="*/ 9923 w 1386363"/>
            <a:gd name="connsiteY7" fmla="*/ 1110651 h 1201758"/>
            <a:gd name="connsiteX0" fmla="*/ 1376337 w 1386363"/>
            <a:gd name="connsiteY0" fmla="*/ 1111407 h 1121434"/>
            <a:gd name="connsiteX1" fmla="*/ 2732 w 1386363"/>
            <a:gd name="connsiteY1" fmla="*/ 1121434 h 1121434"/>
            <a:gd name="connsiteX2" fmla="*/ 0 w 1386363"/>
            <a:gd name="connsiteY2" fmla="*/ 0 h 1121434"/>
            <a:gd name="connsiteX3" fmla="*/ 178192 w 1386363"/>
            <a:gd name="connsiteY3" fmla="*/ 384500 h 1121434"/>
            <a:gd name="connsiteX4" fmla="*/ 624363 w 1386363"/>
            <a:gd name="connsiteY4" fmla="*/ 820644 h 1121434"/>
            <a:gd name="connsiteX5" fmla="*/ 1386363 w 1386363"/>
            <a:gd name="connsiteY5" fmla="*/ 1051250 h 1121434"/>
            <a:gd name="connsiteX6" fmla="*/ 1376337 w 1386363"/>
            <a:gd name="connsiteY6" fmla="*/ 1111407 h 1121434"/>
            <a:gd name="connsiteX0" fmla="*/ 1376337 w 1386363"/>
            <a:gd name="connsiteY0" fmla="*/ 1111407 h 1111407"/>
            <a:gd name="connsiteX1" fmla="*/ 17114 w 1386363"/>
            <a:gd name="connsiteY1" fmla="*/ 1110651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20709 w 1386363"/>
            <a:gd name="connsiteY1" fmla="*/ 1103462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78192 w 1386363"/>
            <a:gd name="connsiteY3" fmla="*/ 38450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24363 w 1386363"/>
            <a:gd name="connsiteY4" fmla="*/ 82064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86363"/>
            <a:gd name="connsiteY0" fmla="*/ 1111407 h 1111407"/>
            <a:gd name="connsiteX1" fmla="*/ 6327 w 1386363"/>
            <a:gd name="connsiteY1" fmla="*/ 1099868 h 1111407"/>
            <a:gd name="connsiteX2" fmla="*/ 0 w 1386363"/>
            <a:gd name="connsiteY2" fmla="*/ 0 h 1111407"/>
            <a:gd name="connsiteX3" fmla="*/ 193428 w 1386363"/>
            <a:gd name="connsiteY3" fmla="*/ 380690 h 1111407"/>
            <a:gd name="connsiteX4" fmla="*/ 631981 w 1386363"/>
            <a:gd name="connsiteY4" fmla="*/ 809214 h 1111407"/>
            <a:gd name="connsiteX5" fmla="*/ 1386363 w 1386363"/>
            <a:gd name="connsiteY5" fmla="*/ 1051250 h 1111407"/>
            <a:gd name="connsiteX6" fmla="*/ 1376337 w 1386363"/>
            <a:gd name="connsiteY6" fmla="*/ 1111407 h 1111407"/>
            <a:gd name="connsiteX0" fmla="*/ 1376337 w 1379902"/>
            <a:gd name="connsiteY0" fmla="*/ 1111407 h 1111407"/>
            <a:gd name="connsiteX1" fmla="*/ 6327 w 1379902"/>
            <a:gd name="connsiteY1" fmla="*/ 1099868 h 1111407"/>
            <a:gd name="connsiteX2" fmla="*/ 0 w 1379902"/>
            <a:gd name="connsiteY2" fmla="*/ 0 h 1111407"/>
            <a:gd name="connsiteX3" fmla="*/ 193428 w 1379902"/>
            <a:gd name="connsiteY3" fmla="*/ 380690 h 1111407"/>
            <a:gd name="connsiteX4" fmla="*/ 631981 w 1379902"/>
            <a:gd name="connsiteY4" fmla="*/ 809214 h 1111407"/>
            <a:gd name="connsiteX5" fmla="*/ 1379902 w 1379902"/>
            <a:gd name="connsiteY5" fmla="*/ 1038334 h 1111407"/>
            <a:gd name="connsiteX6" fmla="*/ 1376337 w 1379902"/>
            <a:gd name="connsiteY6" fmla="*/ 1111407 h 1111407"/>
            <a:gd name="connsiteX0" fmla="*/ 1376337 w 1379902"/>
            <a:gd name="connsiteY0" fmla="*/ 1111407 h 1111407"/>
            <a:gd name="connsiteX1" fmla="*/ 6327 w 1379902"/>
            <a:gd name="connsiteY1" fmla="*/ 1099868 h 1111407"/>
            <a:gd name="connsiteX2" fmla="*/ 0 w 1379902"/>
            <a:gd name="connsiteY2" fmla="*/ 0 h 1111407"/>
            <a:gd name="connsiteX3" fmla="*/ 193428 w 1379902"/>
            <a:gd name="connsiteY3" fmla="*/ 380690 h 1111407"/>
            <a:gd name="connsiteX4" fmla="*/ 631981 w 1379902"/>
            <a:gd name="connsiteY4" fmla="*/ 809214 h 1111407"/>
            <a:gd name="connsiteX5" fmla="*/ 1379902 w 1379902"/>
            <a:gd name="connsiteY5" fmla="*/ 1038334 h 1111407"/>
            <a:gd name="connsiteX6" fmla="*/ 1376337 w 1379902"/>
            <a:gd name="connsiteY6" fmla="*/ 1111407 h 1111407"/>
            <a:gd name="connsiteX0" fmla="*/ 1376337 w 1376672"/>
            <a:gd name="connsiteY0" fmla="*/ 1111407 h 1111407"/>
            <a:gd name="connsiteX1" fmla="*/ 6327 w 1376672"/>
            <a:gd name="connsiteY1" fmla="*/ 1099868 h 1111407"/>
            <a:gd name="connsiteX2" fmla="*/ 0 w 1376672"/>
            <a:gd name="connsiteY2" fmla="*/ 0 h 1111407"/>
            <a:gd name="connsiteX3" fmla="*/ 193428 w 1376672"/>
            <a:gd name="connsiteY3" fmla="*/ 380690 h 1111407"/>
            <a:gd name="connsiteX4" fmla="*/ 631981 w 1376672"/>
            <a:gd name="connsiteY4" fmla="*/ 809214 h 1111407"/>
            <a:gd name="connsiteX5" fmla="*/ 1376672 w 1376672"/>
            <a:gd name="connsiteY5" fmla="*/ 1051250 h 1111407"/>
            <a:gd name="connsiteX6" fmla="*/ 1376337 w 1376672"/>
            <a:gd name="connsiteY6" fmla="*/ 1111407 h 1111407"/>
            <a:gd name="connsiteX0" fmla="*/ 1376337 w 1376672"/>
            <a:gd name="connsiteY0" fmla="*/ 1111407 h 1111407"/>
            <a:gd name="connsiteX1" fmla="*/ 6327 w 1376672"/>
            <a:gd name="connsiteY1" fmla="*/ 1099868 h 1111407"/>
            <a:gd name="connsiteX2" fmla="*/ 0 w 1376672"/>
            <a:gd name="connsiteY2" fmla="*/ 0 h 1111407"/>
            <a:gd name="connsiteX3" fmla="*/ 193428 w 1376672"/>
            <a:gd name="connsiteY3" fmla="*/ 380690 h 1111407"/>
            <a:gd name="connsiteX4" fmla="*/ 631981 w 1376672"/>
            <a:gd name="connsiteY4" fmla="*/ 809214 h 1111407"/>
            <a:gd name="connsiteX5" fmla="*/ 1376672 w 1376672"/>
            <a:gd name="connsiteY5" fmla="*/ 1051250 h 1111407"/>
            <a:gd name="connsiteX6" fmla="*/ 1376337 w 1376672"/>
            <a:gd name="connsiteY6" fmla="*/ 1111407 h 111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672" h="1111407">
              <a:moveTo>
                <a:pt x="1376337" y="1111407"/>
              </a:moveTo>
              <a:lnTo>
                <a:pt x="6327" y="1099868"/>
              </a:lnTo>
              <a:cubicBezTo>
                <a:pt x="4673" y="914760"/>
                <a:pt x="911" y="373811"/>
                <a:pt x="0" y="0"/>
              </a:cubicBezTo>
              <a:cubicBezTo>
                <a:pt x="41776" y="71855"/>
                <a:pt x="106828" y="206032"/>
                <a:pt x="193428" y="380690"/>
              </a:cubicBezTo>
              <a:cubicBezTo>
                <a:pt x="413253" y="649261"/>
                <a:pt x="446437" y="658753"/>
                <a:pt x="631981" y="809214"/>
              </a:cubicBezTo>
              <a:cubicBezTo>
                <a:pt x="1077701" y="1034673"/>
                <a:pt x="1115521" y="996401"/>
                <a:pt x="1376672" y="1051250"/>
              </a:cubicBezTo>
              <a:cubicBezTo>
                <a:pt x="1376560" y="1071302"/>
                <a:pt x="1376449" y="1091355"/>
                <a:pt x="1376337" y="1111407"/>
              </a:cubicBezTo>
              <a:close/>
            </a:path>
          </a:pathLst>
        </a:cu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843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205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8972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18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9650-34DF-46D1-B54B-A3E0A2D001A2}" type="datetimeFigureOut">
              <a:rPr lang="en-US" smtClean="0"/>
              <a:t>5/9/18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21507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640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69650-34DF-46D1-B54B-A3E0A2D001A2}" type="datetimeFigureOut">
              <a:rPr lang="en-US" smtClean="0"/>
              <a:t>5/9/18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5379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69650-34DF-46D1-B54B-A3E0A2D001A2}" type="datetimeFigureOut">
              <a:rPr lang="en-US" smtClean="0"/>
              <a:t>5/9/18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040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69650-34DF-46D1-B54B-A3E0A2D001A2}" type="datetimeFigureOut">
              <a:rPr lang="en-US" smtClean="0"/>
              <a:t>5/9/18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549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96142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5/9/18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015738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69650-34DF-46D1-B54B-A3E0A2D001A2}" type="datetimeFigureOut">
              <a:rPr lang="en-US" smtClean="0"/>
              <a:t>5/9/18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C3C1B-A32B-449C-A1B9-0D91A638906E}" type="slidenum">
              <a:rPr lang="en-US" smtClean="0"/>
              <a:t>‹#›</a:t>
            </a:fld>
            <a:endParaRPr lang="en-US"/>
          </a:p>
        </p:txBody>
      </p:sp>
    </p:spTree>
    <p:extLst>
      <p:ext uri="{BB962C8B-B14F-4D97-AF65-F5344CB8AC3E}">
        <p14:creationId xmlns:p14="http://schemas.microsoft.com/office/powerpoint/2010/main" val="275072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6">
            <a:extLst>
              <a:ext uri="{FF2B5EF4-FFF2-40B4-BE49-F238E27FC236}">
                <a16:creationId xmlns:a16="http://schemas.microsoft.com/office/drawing/2014/main" xmlns="" id="{2A2DCB4C-96D0-684C-8584-1C09A97EA304}"/>
              </a:ext>
            </a:extLst>
          </p:cNvPr>
          <p:cNvSpPr/>
          <p:nvPr/>
        </p:nvSpPr>
        <p:spPr>
          <a:xfrm>
            <a:off x="4099829" y="915923"/>
            <a:ext cx="5534999" cy="1218753"/>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E</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xperimental</a:t>
            </a:r>
            <a:r>
              <a:rPr lang="en-US" altLang="ko-KR" sz="4400" b="1" cap="none" spc="0" baseline="0" dirty="0">
                <a:ln w="10541" cmpd="sng">
                  <a:noFill/>
                  <a:prstDash val="solid"/>
                </a:ln>
                <a:solidFill>
                  <a:schemeClr val="tx2">
                    <a:lumMod val="75000"/>
                  </a:schemeClr>
                </a:solidFill>
                <a:effectLst>
                  <a:outerShdw sx="1000" sy="1000" algn="tl">
                    <a:srgbClr val="000000"/>
                  </a:outerShdw>
                </a:effectLst>
                <a:latin typeface="Helvetica" pitchFamily="2" charset="0"/>
              </a:rPr>
              <a:t> </a:t>
            </a:r>
            <a:r>
              <a:rPr lang="en-US" altLang="ko-KR" sz="4400" b="1" cap="none" spc="0" baseline="0"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P</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ower</a:t>
            </a:r>
            <a:b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b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G</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raphing </a:t>
            </a:r>
            <a:r>
              <a:rPr lang="en-US" altLang="ko-KR" sz="4400" b="1" dirty="0">
                <a:ln w="10541" cmpd="sng">
                  <a:solidFill>
                    <a:schemeClr val="accent6">
                      <a:lumMod val="50000"/>
                    </a:schemeClr>
                  </a:solidFill>
                  <a:prstDash val="solid"/>
                </a:ln>
                <a:solidFill>
                  <a:schemeClr val="tx2">
                    <a:lumMod val="60000"/>
                    <a:lumOff val="40000"/>
                  </a:schemeClr>
                </a:solidFill>
                <a:effectLst>
                  <a:outerShdw sx="1000" sy="1000" algn="tl">
                    <a:srgbClr val="000000"/>
                  </a:outerShdw>
                </a:effectLst>
                <a:latin typeface="Helvetica" pitchFamily="2" charset="0"/>
              </a:rPr>
              <a:t>P</a:t>
            </a:r>
            <a:r>
              <a:rPr lang="en-US" altLang="ko-KR" sz="4400" b="1" dirty="0">
                <a:ln w="10541" cmpd="sng">
                  <a:noFill/>
                  <a:prstDash val="solid"/>
                </a:ln>
                <a:solidFill>
                  <a:schemeClr val="tx2">
                    <a:lumMod val="75000"/>
                  </a:schemeClr>
                </a:solidFill>
                <a:effectLst>
                  <a:outerShdw sx="1000" sy="1000" algn="tl">
                    <a:srgbClr val="000000"/>
                  </a:outerShdw>
                </a:effectLst>
                <a:latin typeface="Helvetica" pitchFamily="2" charset="0"/>
              </a:rPr>
              <a:t>rogram</a:t>
            </a:r>
            <a:endParaRPr lang="en-US" altLang="ko-KR" sz="4400" b="1" cap="none" spc="0" dirty="0">
              <a:ln w="10541" cmpd="sng">
                <a:noFill/>
                <a:prstDash val="solid"/>
              </a:ln>
              <a:solidFill>
                <a:schemeClr val="tx2">
                  <a:lumMod val="75000"/>
                </a:schemeClr>
              </a:solidFill>
              <a:effectLst>
                <a:outerShdw sx="1000" sy="1000" algn="tl">
                  <a:srgbClr val="000000"/>
                </a:outerShdw>
              </a:effectLst>
              <a:latin typeface="Helvetica" pitchFamily="2" charset="0"/>
            </a:endParaRPr>
          </a:p>
        </p:txBody>
      </p:sp>
      <p:pic>
        <p:nvPicPr>
          <p:cNvPr id="15" name="Picture 14">
            <a:extLst>
              <a:ext uri="{FF2B5EF4-FFF2-40B4-BE49-F238E27FC236}">
                <a16:creationId xmlns:a16="http://schemas.microsoft.com/office/drawing/2014/main" xmlns="" id="{607E9381-82B1-604E-836C-A4D504E91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730" y="5391499"/>
            <a:ext cx="4337199" cy="1149773"/>
          </a:xfrm>
          <a:prstGeom prst="rect">
            <a:avLst/>
          </a:prstGeom>
        </p:spPr>
      </p:pic>
      <p:sp>
        <p:nvSpPr>
          <p:cNvPr id="16" name="Rectangle 15">
            <a:extLst>
              <a:ext uri="{FF2B5EF4-FFF2-40B4-BE49-F238E27FC236}">
                <a16:creationId xmlns:a16="http://schemas.microsoft.com/office/drawing/2014/main" xmlns="" id="{1173F3B2-9375-9842-8A21-3FA7FE15F0FF}"/>
              </a:ext>
            </a:extLst>
          </p:cNvPr>
          <p:cNvSpPr/>
          <p:nvPr/>
        </p:nvSpPr>
        <p:spPr>
          <a:xfrm>
            <a:off x="0" y="0"/>
            <a:ext cx="1806526"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D16D854F-F3E1-A647-8A1D-DB9E7FA4A0D3}"/>
              </a:ext>
            </a:extLst>
          </p:cNvPr>
          <p:cNvSpPr txBox="1"/>
          <p:nvPr/>
        </p:nvSpPr>
        <p:spPr>
          <a:xfrm>
            <a:off x="3856552" y="3956901"/>
            <a:ext cx="7176538" cy="923330"/>
          </a:xfrm>
          <a:prstGeom prst="rect">
            <a:avLst/>
          </a:prstGeom>
          <a:noFill/>
        </p:spPr>
        <p:txBody>
          <a:bodyPr wrap="square" rtlCol="0">
            <a:spAutoFit/>
          </a:bodyPr>
          <a:lstStyle/>
          <a:p>
            <a:r>
              <a:rPr lang="en-US" dirty="0"/>
              <a:t>Prepared by: </a:t>
            </a:r>
          </a:p>
          <a:p>
            <a:r>
              <a:rPr lang="en-US" dirty="0">
                <a:latin typeface="+mj-lt"/>
              </a:rPr>
              <a:t>Dr. </a:t>
            </a:r>
            <a:r>
              <a:rPr lang="en-US" dirty="0" err="1">
                <a:latin typeface="+mj-lt"/>
              </a:rPr>
              <a:t>Ricaro</a:t>
            </a:r>
            <a:r>
              <a:rPr lang="en-US" dirty="0">
                <a:latin typeface="+mj-lt"/>
              </a:rPr>
              <a:t> V. Nunes, </a:t>
            </a:r>
            <a:r>
              <a:rPr lang="en-US" dirty="0" err="1">
                <a:latin typeface="+mj-lt"/>
              </a:rPr>
              <a:t>Universidade</a:t>
            </a:r>
            <a:r>
              <a:rPr lang="en-US" dirty="0">
                <a:latin typeface="+mj-lt"/>
              </a:rPr>
              <a:t> </a:t>
            </a:r>
            <a:r>
              <a:rPr lang="en-US" dirty="0" err="1">
                <a:latin typeface="+mj-lt"/>
              </a:rPr>
              <a:t>Estadual</a:t>
            </a:r>
            <a:r>
              <a:rPr lang="en-US" dirty="0">
                <a:latin typeface="+mj-lt"/>
              </a:rPr>
              <a:t> do Oeste do Parana</a:t>
            </a:r>
          </a:p>
          <a:p>
            <a:r>
              <a:rPr lang="en-US" dirty="0">
                <a:latin typeface="+mj-lt"/>
              </a:rPr>
              <a:t>Dr. Gene M. </a:t>
            </a:r>
            <a:r>
              <a:rPr lang="en-US" dirty="0" err="1">
                <a:latin typeface="+mj-lt"/>
              </a:rPr>
              <a:t>Pesti</a:t>
            </a:r>
            <a:r>
              <a:rPr lang="en-US">
                <a:latin typeface="+mj-lt"/>
              </a:rPr>
              <a:t>, </a:t>
            </a:r>
            <a:r>
              <a:rPr lang="en-US" smtClean="0">
                <a:latin typeface="+mj-lt"/>
              </a:rPr>
              <a:t>University </a:t>
            </a:r>
            <a:r>
              <a:rPr lang="en-US" dirty="0">
                <a:latin typeface="+mj-lt"/>
              </a:rPr>
              <a:t>of Georgia</a:t>
            </a:r>
          </a:p>
        </p:txBody>
      </p:sp>
      <p:sp>
        <p:nvSpPr>
          <p:cNvPr id="18" name="TextBox 17">
            <a:extLst>
              <a:ext uri="{FF2B5EF4-FFF2-40B4-BE49-F238E27FC236}">
                <a16:creationId xmlns:a16="http://schemas.microsoft.com/office/drawing/2014/main" xmlns="" id="{B3E180FF-955E-004C-BE54-4ECDF1192F58}"/>
              </a:ext>
            </a:extLst>
          </p:cNvPr>
          <p:cNvSpPr txBox="1"/>
          <p:nvPr/>
        </p:nvSpPr>
        <p:spPr>
          <a:xfrm>
            <a:off x="292208" y="6171940"/>
            <a:ext cx="1352038" cy="369332"/>
          </a:xfrm>
          <a:prstGeom prst="rect">
            <a:avLst/>
          </a:prstGeom>
          <a:noFill/>
        </p:spPr>
        <p:txBody>
          <a:bodyPr wrap="square" rtlCol="0">
            <a:spAutoFit/>
          </a:bodyPr>
          <a:lstStyle/>
          <a:p>
            <a:r>
              <a:rPr lang="en-US" b="1" dirty="0">
                <a:solidFill>
                  <a:schemeClr val="bg1"/>
                </a:solidFill>
              </a:rPr>
              <a:t>Version 2.0</a:t>
            </a:r>
          </a:p>
        </p:txBody>
      </p:sp>
      <p:sp>
        <p:nvSpPr>
          <p:cNvPr id="19" name="직사각형 5">
            <a:extLst>
              <a:ext uri="{FF2B5EF4-FFF2-40B4-BE49-F238E27FC236}">
                <a16:creationId xmlns:a16="http://schemas.microsoft.com/office/drawing/2014/main" xmlns="" id="{2D16E40A-A80A-8143-A07F-5A395110D925}"/>
              </a:ext>
            </a:extLst>
          </p:cNvPr>
          <p:cNvSpPr/>
          <p:nvPr/>
        </p:nvSpPr>
        <p:spPr>
          <a:xfrm flipH="1">
            <a:off x="367773" y="433332"/>
            <a:ext cx="1029054" cy="5533053"/>
          </a:xfrm>
          <a:prstGeom prst="rect">
            <a:avLst/>
          </a:prstGeom>
          <a:noFill/>
        </p:spPr>
        <p:txBody>
          <a:bodyPr vert="wordArtVert" wrap="non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6400" b="1" spc="50" dirty="0">
                <a:ln w="11430"/>
                <a:solidFill>
                  <a:schemeClr val="bg1"/>
                </a:solidFill>
                <a:effectLst>
                  <a:outerShdw blurRad="76200" dist="50800" dir="5400000" algn="tl" rotWithShape="0">
                    <a:srgbClr val="000000">
                      <a:alpha val="65000"/>
                    </a:srgbClr>
                  </a:outerShdw>
                </a:effectLst>
                <a:latin typeface="Helvetica" pitchFamily="2" charset="0"/>
              </a:rPr>
              <a:t>EPGP</a:t>
            </a:r>
            <a:endParaRPr lang="en-US" altLang="ko-KR" sz="6400" b="1" cap="none" spc="50" dirty="0">
              <a:ln w="11430"/>
              <a:solidFill>
                <a:schemeClr val="bg1"/>
              </a:solidFill>
              <a:effectLst>
                <a:outerShdw blurRad="76200" dist="50800" dir="5400000" algn="tl" rotWithShape="0">
                  <a:srgbClr val="000000">
                    <a:alpha val="65000"/>
                  </a:srgbClr>
                </a:outerShdw>
              </a:effectLst>
              <a:latin typeface="Helvetica" pitchFamily="2" charset="0"/>
            </a:endParaRPr>
          </a:p>
        </p:txBody>
      </p:sp>
      <p:sp>
        <p:nvSpPr>
          <p:cNvPr id="20" name="TextBox 19">
            <a:extLst>
              <a:ext uri="{FF2B5EF4-FFF2-40B4-BE49-F238E27FC236}">
                <a16:creationId xmlns:a16="http://schemas.microsoft.com/office/drawing/2014/main" xmlns="" id="{ECB0AAE4-44C5-D340-B830-5077A6773B6F}"/>
              </a:ext>
            </a:extLst>
          </p:cNvPr>
          <p:cNvSpPr txBox="1"/>
          <p:nvPr/>
        </p:nvSpPr>
        <p:spPr>
          <a:xfrm>
            <a:off x="3856552" y="2445624"/>
            <a:ext cx="6021556" cy="1200329"/>
          </a:xfrm>
          <a:prstGeom prst="rect">
            <a:avLst/>
          </a:prstGeom>
          <a:noFill/>
        </p:spPr>
        <p:txBody>
          <a:bodyPr wrap="square" rtlCol="0">
            <a:spAutoFit/>
          </a:bodyPr>
          <a:lstStyle/>
          <a:p>
            <a:r>
              <a:rPr lang="en-US" sz="7200" b="1" dirty="0">
                <a:latin typeface="Helvetica" pitchFamily="2" charset="0"/>
              </a:rPr>
              <a:t>USER GUIDE</a:t>
            </a:r>
          </a:p>
        </p:txBody>
      </p:sp>
    </p:spTree>
    <p:extLst>
      <p:ext uri="{BB962C8B-B14F-4D97-AF65-F5344CB8AC3E}">
        <p14:creationId xmlns:p14="http://schemas.microsoft.com/office/powerpoint/2010/main" val="411857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374529" y="6002670"/>
            <a:ext cx="4502990" cy="584775"/>
          </a:xfrm>
          <a:prstGeom prst="rect">
            <a:avLst/>
          </a:prstGeom>
          <a:noFill/>
          <a:ln w="38100">
            <a:solidFill>
              <a:srgbClr val="002060"/>
            </a:solidFill>
          </a:ln>
        </p:spPr>
        <p:txBody>
          <a:bodyPr wrap="square" rtlCol="0">
            <a:spAutoFit/>
          </a:bodyPr>
          <a:lstStyle/>
          <a:p>
            <a:pPr algn="ctr"/>
            <a:r>
              <a:rPr lang="en-US" sz="1400" baseline="30000" dirty="0">
                <a:solidFill>
                  <a:srgbClr val="002060"/>
                </a:solidFill>
              </a:rPr>
              <a:t>❶</a:t>
            </a:r>
            <a:r>
              <a:rPr lang="en-US" sz="1600" dirty="0">
                <a:solidFill>
                  <a:srgbClr val="002060"/>
                </a:solidFill>
              </a:rPr>
              <a:t>Open the program and after reading the instructions &amp; Click on the worksheet</a:t>
            </a:r>
          </a:p>
        </p:txBody>
      </p:sp>
      <p:cxnSp>
        <p:nvCxnSpPr>
          <p:cNvPr id="15" name="Straight Arrow Connector 14"/>
          <p:cNvCxnSpPr/>
          <p:nvPr/>
        </p:nvCxnSpPr>
        <p:spPr>
          <a:xfrm flipH="1" flipV="1">
            <a:off x="4447309" y="5943600"/>
            <a:ext cx="1927220" cy="5907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44460" y="33144"/>
            <a:ext cx="8721306"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3 – Working with the E P G P — Inputs Data</a:t>
            </a:r>
          </a:p>
        </p:txBody>
      </p:sp>
      <p:pic>
        <p:nvPicPr>
          <p:cNvPr id="3" name="Picture 2"/>
          <p:cNvPicPr>
            <a:picLocks noChangeAspect="1"/>
          </p:cNvPicPr>
          <p:nvPr/>
        </p:nvPicPr>
        <p:blipFill rotWithShape="1">
          <a:blip r:embed="rId2"/>
          <a:srcRect l="50035" b="5540"/>
          <a:stretch/>
        </p:blipFill>
        <p:spPr>
          <a:xfrm>
            <a:off x="1047561" y="789840"/>
            <a:ext cx="10764982" cy="5074160"/>
          </a:xfrm>
          <a:prstGeom prst="rect">
            <a:avLst/>
          </a:prstGeom>
        </p:spPr>
      </p:pic>
      <p:sp>
        <p:nvSpPr>
          <p:cNvPr id="7" name="5-Point Star 6"/>
          <p:cNvSpPr/>
          <p:nvPr/>
        </p:nvSpPr>
        <p:spPr>
          <a:xfrm>
            <a:off x="3222172" y="5207885"/>
            <a:ext cx="1776549" cy="1193025"/>
          </a:xfrm>
          <a:prstGeom prst="star5">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14950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175" t="11903" r="980" b="5679"/>
          <a:stretch/>
        </p:blipFill>
        <p:spPr>
          <a:xfrm>
            <a:off x="296707" y="2125244"/>
            <a:ext cx="9538110" cy="4621093"/>
          </a:xfrm>
          <a:prstGeom prst="rect">
            <a:avLst/>
          </a:prstGeom>
          <a:solidFill>
            <a:srgbClr val="002060"/>
          </a:solidFill>
          <a:ln w="28575">
            <a:solidFill>
              <a:schemeClr val="tx1"/>
            </a:solidFill>
          </a:ln>
        </p:spPr>
      </p:pic>
      <p:sp>
        <p:nvSpPr>
          <p:cNvPr id="6" name="TextBox 5"/>
          <p:cNvSpPr txBox="1"/>
          <p:nvPr/>
        </p:nvSpPr>
        <p:spPr>
          <a:xfrm>
            <a:off x="2365361" y="228751"/>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4 - Working the E P G P - Inputs data</a:t>
            </a:r>
          </a:p>
        </p:txBody>
      </p:sp>
      <p:sp>
        <p:nvSpPr>
          <p:cNvPr id="3" name="TextBox 2"/>
          <p:cNvSpPr txBox="1"/>
          <p:nvPr/>
        </p:nvSpPr>
        <p:spPr>
          <a:xfrm>
            <a:off x="1524718" y="1149578"/>
            <a:ext cx="4908431"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Desired Test Power and Confidence Level</a:t>
            </a:r>
            <a:endParaRPr lang="en-US" dirty="0">
              <a:solidFill>
                <a:schemeClr val="bg1"/>
              </a:solidFill>
            </a:endParaRPr>
          </a:p>
        </p:txBody>
      </p:sp>
      <p:cxnSp>
        <p:nvCxnSpPr>
          <p:cNvPr id="8" name="Straight Arrow Connector 7"/>
          <p:cNvCxnSpPr/>
          <p:nvPr/>
        </p:nvCxnSpPr>
        <p:spPr>
          <a:xfrm flipH="1">
            <a:off x="1596044" y="1518910"/>
            <a:ext cx="1669053" cy="118256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6968" y="2591999"/>
            <a:ext cx="4071928" cy="369332"/>
          </a:xfrm>
          <a:prstGeom prst="rect">
            <a:avLst/>
          </a:prstGeom>
          <a:solidFill>
            <a:srgbClr val="002060"/>
          </a:solidFill>
        </p:spPr>
        <p:txBody>
          <a:bodyPr wrap="square" rtlCol="0">
            <a:spAutoFit/>
          </a:bodyPr>
          <a:lstStyle/>
          <a:p>
            <a:r>
              <a:rPr lang="en-US" b="1" dirty="0">
                <a:solidFill>
                  <a:schemeClr val="bg1"/>
                </a:solidFill>
              </a:rPr>
              <a:t>Confidence Level &amp; Test Power = 1.00</a:t>
            </a:r>
          </a:p>
        </p:txBody>
      </p:sp>
      <p:cxnSp>
        <p:nvCxnSpPr>
          <p:cNvPr id="18" name="Straight Arrow Connector 17"/>
          <p:cNvCxnSpPr/>
          <p:nvPr/>
        </p:nvCxnSpPr>
        <p:spPr>
          <a:xfrm flipV="1">
            <a:off x="1586591" y="2938392"/>
            <a:ext cx="231420" cy="10351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77543" y="2944274"/>
            <a:ext cx="4295955" cy="1477328"/>
          </a:xfrm>
          <a:prstGeom prst="rect">
            <a:avLst/>
          </a:prstGeom>
          <a:solidFill>
            <a:schemeClr val="bg1"/>
          </a:solidFill>
          <a:ln w="38100">
            <a:solidFill>
              <a:srgbClr val="002060"/>
            </a:solidFill>
          </a:ln>
        </p:spPr>
        <p:txBody>
          <a:bodyPr wrap="square" rtlCol="0">
            <a:spAutoFit/>
          </a:bodyPr>
          <a:lstStyle/>
          <a:p>
            <a:r>
              <a:rPr lang="en-US" b="1" dirty="0">
                <a:solidFill>
                  <a:srgbClr val="002060"/>
                </a:solidFill>
              </a:rPr>
              <a:t>These may vary:</a:t>
            </a:r>
          </a:p>
          <a:p>
            <a:pPr algn="ctr"/>
            <a:r>
              <a:rPr lang="en-US" b="1" dirty="0">
                <a:solidFill>
                  <a:srgbClr val="002060"/>
                </a:solidFill>
              </a:rPr>
              <a:t>0.01 – 0.99</a:t>
            </a:r>
          </a:p>
          <a:p>
            <a:pPr algn="ctr"/>
            <a:r>
              <a:rPr lang="en-US" b="1" dirty="0">
                <a:solidFill>
                  <a:srgbClr val="002060"/>
                </a:solidFill>
              </a:rPr>
              <a:t>0.05 – 0.95</a:t>
            </a:r>
          </a:p>
          <a:p>
            <a:pPr algn="ctr"/>
            <a:r>
              <a:rPr lang="en-US" b="1" dirty="0">
                <a:solidFill>
                  <a:srgbClr val="002060"/>
                </a:solidFill>
              </a:rPr>
              <a:t>0.10 – 0.90</a:t>
            </a:r>
          </a:p>
          <a:p>
            <a:r>
              <a:rPr lang="en-US" b="1" dirty="0">
                <a:solidFill>
                  <a:srgbClr val="FF0000"/>
                </a:solidFill>
              </a:rPr>
              <a:t>“Depends on the rigor that the user wants”</a:t>
            </a:r>
          </a:p>
        </p:txBody>
      </p:sp>
    </p:spTree>
    <p:extLst>
      <p:ext uri="{BB962C8B-B14F-4D97-AF65-F5344CB8AC3E}">
        <p14:creationId xmlns:p14="http://schemas.microsoft.com/office/powerpoint/2010/main" val="387502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824" t="11921" r="635" b="21889"/>
          <a:stretch/>
        </p:blipFill>
        <p:spPr>
          <a:xfrm>
            <a:off x="397691" y="1948568"/>
            <a:ext cx="11599566" cy="4410668"/>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5 - Working the E P G P - Inputs data</a:t>
            </a:r>
          </a:p>
        </p:txBody>
      </p:sp>
      <p:sp>
        <p:nvSpPr>
          <p:cNvPr id="9" name="TextBox 8"/>
          <p:cNvSpPr txBox="1"/>
          <p:nvPr/>
        </p:nvSpPr>
        <p:spPr>
          <a:xfrm>
            <a:off x="3302848" y="926827"/>
            <a:ext cx="4667960" cy="646331"/>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 Mean and Standard Deviation</a:t>
            </a:r>
          </a:p>
          <a:p>
            <a:pPr algn="ctr"/>
            <a:r>
              <a:rPr lang="en-US" b="1" dirty="0">
                <a:solidFill>
                  <a:schemeClr val="bg1"/>
                </a:solidFill>
              </a:rPr>
              <a:t>Data from What You Expect Based on History</a:t>
            </a:r>
            <a:endParaRPr lang="en-US" dirty="0">
              <a:solidFill>
                <a:schemeClr val="bg1"/>
              </a:solidFill>
            </a:endParaRPr>
          </a:p>
        </p:txBody>
      </p:sp>
      <p:cxnSp>
        <p:nvCxnSpPr>
          <p:cNvPr id="10" name="Straight Arrow Connector 9"/>
          <p:cNvCxnSpPr/>
          <p:nvPr/>
        </p:nvCxnSpPr>
        <p:spPr>
          <a:xfrm flipH="1">
            <a:off x="2006353" y="1509204"/>
            <a:ext cx="2077375" cy="129614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1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942" t="12665" r="598" b="30588"/>
          <a:stretch/>
        </p:blipFill>
        <p:spPr>
          <a:xfrm>
            <a:off x="486872" y="1911171"/>
            <a:ext cx="11486586" cy="4007491"/>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6 - Working the E P G P - Inputs data</a:t>
            </a:r>
          </a:p>
        </p:txBody>
      </p:sp>
      <p:sp>
        <p:nvSpPr>
          <p:cNvPr id="7" name="TextBox 6"/>
          <p:cNvSpPr txBox="1"/>
          <p:nvPr/>
        </p:nvSpPr>
        <p:spPr>
          <a:xfrm>
            <a:off x="2146910" y="975970"/>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 Difference in Means</a:t>
            </a:r>
            <a:endParaRPr lang="en-US" dirty="0">
              <a:solidFill>
                <a:schemeClr val="bg1"/>
              </a:solidFill>
            </a:endParaRPr>
          </a:p>
        </p:txBody>
      </p:sp>
      <p:cxnSp>
        <p:nvCxnSpPr>
          <p:cNvPr id="4" name="Straight Arrow Connector 3"/>
          <p:cNvCxnSpPr>
            <a:stCxn id="7" idx="2"/>
          </p:cNvCxnSpPr>
          <p:nvPr/>
        </p:nvCxnSpPr>
        <p:spPr>
          <a:xfrm flipH="1">
            <a:off x="3174520" y="1345302"/>
            <a:ext cx="754279" cy="11763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4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823" t="11931" r="4526" b="36374"/>
          <a:stretch/>
        </p:blipFill>
        <p:spPr>
          <a:xfrm>
            <a:off x="215506" y="864525"/>
            <a:ext cx="11073178" cy="3785826"/>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7 - Working the E P G P - Inputs data</a:t>
            </a:r>
          </a:p>
        </p:txBody>
      </p:sp>
      <p:sp>
        <p:nvSpPr>
          <p:cNvPr id="7" name="TextBox 6"/>
          <p:cNvSpPr txBox="1"/>
          <p:nvPr/>
        </p:nvSpPr>
        <p:spPr>
          <a:xfrm>
            <a:off x="3095815" y="5090769"/>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Enter: Numbers Replicates</a:t>
            </a:r>
            <a:endParaRPr lang="en-US" dirty="0">
              <a:solidFill>
                <a:schemeClr val="bg1"/>
              </a:solidFill>
            </a:endParaRPr>
          </a:p>
        </p:txBody>
      </p:sp>
      <p:cxnSp>
        <p:nvCxnSpPr>
          <p:cNvPr id="8" name="Straight Arrow Connector 7"/>
          <p:cNvCxnSpPr/>
          <p:nvPr/>
        </p:nvCxnSpPr>
        <p:spPr>
          <a:xfrm flipH="1" flipV="1">
            <a:off x="4845050" y="3048001"/>
            <a:ext cx="45354" cy="20427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24792" y="5090769"/>
            <a:ext cx="3563778" cy="369332"/>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New lines appear in Graphics</a:t>
            </a:r>
            <a:endParaRPr lang="en-US" dirty="0">
              <a:solidFill>
                <a:schemeClr val="bg1"/>
              </a:solidFill>
            </a:endParaRPr>
          </a:p>
        </p:txBody>
      </p:sp>
      <p:cxnSp>
        <p:nvCxnSpPr>
          <p:cNvPr id="12" name="Straight Arrow Connector 11"/>
          <p:cNvCxnSpPr>
            <a:stCxn id="10" idx="0"/>
          </p:cNvCxnSpPr>
          <p:nvPr/>
        </p:nvCxnSpPr>
        <p:spPr>
          <a:xfrm flipH="1" flipV="1">
            <a:off x="8304028" y="2945219"/>
            <a:ext cx="702653" cy="2145550"/>
          </a:xfrm>
          <a:prstGeom prst="straightConnector1">
            <a:avLst/>
          </a:prstGeom>
          <a:ln w="28575">
            <a:solidFill>
              <a:srgbClr val="00206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1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50823" t="11930" r="23335" b="41365"/>
          <a:stretch/>
        </p:blipFill>
        <p:spPr>
          <a:xfrm>
            <a:off x="24597" y="815259"/>
            <a:ext cx="6094138" cy="3272495"/>
          </a:xfrm>
          <a:prstGeom prst="rect">
            <a:avLst/>
          </a:prstGeom>
          <a:ln w="28575">
            <a:solidFill>
              <a:srgbClr val="002060"/>
            </a:solidFill>
          </a:ln>
        </p:spPr>
      </p:pic>
      <p:pic>
        <p:nvPicPr>
          <p:cNvPr id="21" name="Picture 20"/>
          <p:cNvPicPr>
            <a:picLocks noChangeAspect="1"/>
          </p:cNvPicPr>
          <p:nvPr/>
        </p:nvPicPr>
        <p:blipFill rotWithShape="1">
          <a:blip r:embed="rId3"/>
          <a:srcRect l="50613" t="12159" r="4515" b="37570"/>
          <a:stretch/>
        </p:blipFill>
        <p:spPr>
          <a:xfrm>
            <a:off x="5560828" y="3440105"/>
            <a:ext cx="6634707" cy="3261313"/>
          </a:xfrm>
          <a:prstGeom prst="rect">
            <a:avLst/>
          </a:prstGeom>
          <a:ln w="28575">
            <a:solidFill>
              <a:srgbClr val="002060"/>
            </a:solidFill>
          </a:ln>
        </p:spPr>
      </p:pic>
      <p:sp>
        <p:nvSpPr>
          <p:cNvPr id="6" name="TextBox 5"/>
          <p:cNvSpPr txBox="1"/>
          <p:nvPr/>
        </p:nvSpPr>
        <p:spPr>
          <a:xfrm>
            <a:off x="3174521" y="33144"/>
            <a:ext cx="5407694"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8 - Results</a:t>
            </a:r>
          </a:p>
        </p:txBody>
      </p:sp>
      <p:sp>
        <p:nvSpPr>
          <p:cNvPr id="9" name="TextBox 8"/>
          <p:cNvSpPr txBox="1"/>
          <p:nvPr/>
        </p:nvSpPr>
        <p:spPr>
          <a:xfrm>
            <a:off x="7096292" y="2851401"/>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CV</a:t>
            </a:r>
          </a:p>
        </p:txBody>
      </p:sp>
      <p:sp>
        <p:nvSpPr>
          <p:cNvPr id="10" name="TextBox 9"/>
          <p:cNvSpPr txBox="1"/>
          <p:nvPr/>
        </p:nvSpPr>
        <p:spPr>
          <a:xfrm>
            <a:off x="835694" y="5109272"/>
            <a:ext cx="3563778" cy="646331"/>
          </a:xfrm>
          <a:prstGeom prst="rect">
            <a:avLst/>
          </a:prstGeom>
          <a:solidFill>
            <a:srgbClr val="002060"/>
          </a:solidFill>
          <a:ln>
            <a:solidFill>
              <a:srgbClr val="002060"/>
            </a:solidFill>
          </a:ln>
        </p:spPr>
        <p:txBody>
          <a:bodyPr wrap="square" rtlCol="0">
            <a:spAutoFit/>
          </a:bodyPr>
          <a:lstStyle/>
          <a:p>
            <a:pPr algn="ctr"/>
            <a:r>
              <a:rPr lang="en-US" b="1" dirty="0">
                <a:solidFill>
                  <a:schemeClr val="bg1"/>
                </a:solidFill>
              </a:rPr>
              <a:t>Test Power Results: Highlighted in Yellow for Test Power ≥ 0.95</a:t>
            </a:r>
            <a:endParaRPr lang="en-US" dirty="0">
              <a:solidFill>
                <a:schemeClr val="bg1"/>
              </a:solidFill>
            </a:endParaRPr>
          </a:p>
        </p:txBody>
      </p:sp>
      <p:sp>
        <p:nvSpPr>
          <p:cNvPr id="11" name="TextBox 10"/>
          <p:cNvSpPr txBox="1"/>
          <p:nvPr/>
        </p:nvSpPr>
        <p:spPr>
          <a:xfrm>
            <a:off x="557096" y="390398"/>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Variance</a:t>
            </a:r>
          </a:p>
        </p:txBody>
      </p:sp>
      <p:cxnSp>
        <p:nvCxnSpPr>
          <p:cNvPr id="12" name="Straight Arrow Connector 11"/>
          <p:cNvCxnSpPr/>
          <p:nvPr/>
        </p:nvCxnSpPr>
        <p:spPr>
          <a:xfrm>
            <a:off x="2934585" y="744569"/>
            <a:ext cx="898234" cy="66309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006316" y="3210866"/>
            <a:ext cx="414670" cy="69128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64287" y="3795823"/>
            <a:ext cx="677318" cy="132701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339701" y="1966826"/>
            <a:ext cx="1424586" cy="324105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 name="5-Point Star 1"/>
          <p:cNvSpPr/>
          <p:nvPr/>
        </p:nvSpPr>
        <p:spPr>
          <a:xfrm>
            <a:off x="907713" y="1449080"/>
            <a:ext cx="863976" cy="590448"/>
          </a:xfrm>
          <a:prstGeom prst="star5">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841706" y="4030613"/>
            <a:ext cx="792879" cy="508961"/>
          </a:xfrm>
          <a:prstGeom prst="star5">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2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80">
                                          <p:stCondLst>
                                            <p:cond delay="0"/>
                                          </p:stCondLst>
                                        </p:cTn>
                                        <p:tgtEl>
                                          <p:spTgt spid="2"/>
                                        </p:tgtEl>
                                      </p:cBhvr>
                                    </p:animEffect>
                                    <p:anim calcmode="lin" valueType="num">
                                      <p:cBhvr>
                                        <p:cTn id="4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3" dur="26">
                                          <p:stCondLst>
                                            <p:cond delay="650"/>
                                          </p:stCondLst>
                                        </p:cTn>
                                        <p:tgtEl>
                                          <p:spTgt spid="2"/>
                                        </p:tgtEl>
                                      </p:cBhvr>
                                      <p:to x="100000" y="60000"/>
                                    </p:animScale>
                                    <p:animScale>
                                      <p:cBhvr>
                                        <p:cTn id="54" dur="166" decel="50000">
                                          <p:stCondLst>
                                            <p:cond delay="676"/>
                                          </p:stCondLst>
                                        </p:cTn>
                                        <p:tgtEl>
                                          <p:spTgt spid="2"/>
                                        </p:tgtEl>
                                      </p:cBhvr>
                                      <p:to x="100000" y="100000"/>
                                    </p:animScale>
                                    <p:animScale>
                                      <p:cBhvr>
                                        <p:cTn id="55" dur="26">
                                          <p:stCondLst>
                                            <p:cond delay="1312"/>
                                          </p:stCondLst>
                                        </p:cTn>
                                        <p:tgtEl>
                                          <p:spTgt spid="2"/>
                                        </p:tgtEl>
                                      </p:cBhvr>
                                      <p:to x="100000" y="80000"/>
                                    </p:animScale>
                                    <p:animScale>
                                      <p:cBhvr>
                                        <p:cTn id="56" dur="166" decel="50000">
                                          <p:stCondLst>
                                            <p:cond delay="1338"/>
                                          </p:stCondLst>
                                        </p:cTn>
                                        <p:tgtEl>
                                          <p:spTgt spid="2"/>
                                        </p:tgtEl>
                                      </p:cBhvr>
                                      <p:to x="100000" y="100000"/>
                                    </p:animScale>
                                    <p:animScale>
                                      <p:cBhvr>
                                        <p:cTn id="57" dur="26">
                                          <p:stCondLst>
                                            <p:cond delay="1642"/>
                                          </p:stCondLst>
                                        </p:cTn>
                                        <p:tgtEl>
                                          <p:spTgt spid="2"/>
                                        </p:tgtEl>
                                      </p:cBhvr>
                                      <p:to x="100000" y="90000"/>
                                    </p:animScale>
                                    <p:animScale>
                                      <p:cBhvr>
                                        <p:cTn id="58" dur="166" decel="50000">
                                          <p:stCondLst>
                                            <p:cond delay="1668"/>
                                          </p:stCondLst>
                                        </p:cTn>
                                        <p:tgtEl>
                                          <p:spTgt spid="2"/>
                                        </p:tgtEl>
                                      </p:cBhvr>
                                      <p:to x="100000" y="100000"/>
                                    </p:animScale>
                                    <p:animScale>
                                      <p:cBhvr>
                                        <p:cTn id="59" dur="26">
                                          <p:stCondLst>
                                            <p:cond delay="1808"/>
                                          </p:stCondLst>
                                        </p:cTn>
                                        <p:tgtEl>
                                          <p:spTgt spid="2"/>
                                        </p:tgtEl>
                                      </p:cBhvr>
                                      <p:to x="100000" y="95000"/>
                                    </p:animScale>
                                    <p:animScale>
                                      <p:cBhvr>
                                        <p:cTn id="60" dur="166" decel="50000">
                                          <p:stCondLst>
                                            <p:cond delay="1834"/>
                                          </p:stCondLst>
                                        </p:cTn>
                                        <p:tgtEl>
                                          <p:spTgt spid="2"/>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80">
                                          <p:stCondLst>
                                            <p:cond delay="0"/>
                                          </p:stCondLst>
                                        </p:cTn>
                                        <p:tgtEl>
                                          <p:spTgt spid="22"/>
                                        </p:tgtEl>
                                      </p:cBhvr>
                                    </p:animEffect>
                                    <p:anim calcmode="lin" valueType="num">
                                      <p:cBhvr>
                                        <p:cTn id="6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9" dur="26">
                                          <p:stCondLst>
                                            <p:cond delay="650"/>
                                          </p:stCondLst>
                                        </p:cTn>
                                        <p:tgtEl>
                                          <p:spTgt spid="22"/>
                                        </p:tgtEl>
                                      </p:cBhvr>
                                      <p:to x="100000" y="60000"/>
                                    </p:animScale>
                                    <p:animScale>
                                      <p:cBhvr>
                                        <p:cTn id="70" dur="166" decel="50000">
                                          <p:stCondLst>
                                            <p:cond delay="676"/>
                                          </p:stCondLst>
                                        </p:cTn>
                                        <p:tgtEl>
                                          <p:spTgt spid="22"/>
                                        </p:tgtEl>
                                      </p:cBhvr>
                                      <p:to x="100000" y="100000"/>
                                    </p:animScale>
                                    <p:animScale>
                                      <p:cBhvr>
                                        <p:cTn id="71" dur="26">
                                          <p:stCondLst>
                                            <p:cond delay="1312"/>
                                          </p:stCondLst>
                                        </p:cTn>
                                        <p:tgtEl>
                                          <p:spTgt spid="22"/>
                                        </p:tgtEl>
                                      </p:cBhvr>
                                      <p:to x="100000" y="80000"/>
                                    </p:animScale>
                                    <p:animScale>
                                      <p:cBhvr>
                                        <p:cTn id="72" dur="166" decel="50000">
                                          <p:stCondLst>
                                            <p:cond delay="1338"/>
                                          </p:stCondLst>
                                        </p:cTn>
                                        <p:tgtEl>
                                          <p:spTgt spid="22"/>
                                        </p:tgtEl>
                                      </p:cBhvr>
                                      <p:to x="100000" y="100000"/>
                                    </p:animScale>
                                    <p:animScale>
                                      <p:cBhvr>
                                        <p:cTn id="73" dur="26">
                                          <p:stCondLst>
                                            <p:cond delay="1642"/>
                                          </p:stCondLst>
                                        </p:cTn>
                                        <p:tgtEl>
                                          <p:spTgt spid="22"/>
                                        </p:tgtEl>
                                      </p:cBhvr>
                                      <p:to x="100000" y="90000"/>
                                    </p:animScale>
                                    <p:animScale>
                                      <p:cBhvr>
                                        <p:cTn id="74" dur="166" decel="50000">
                                          <p:stCondLst>
                                            <p:cond delay="1668"/>
                                          </p:stCondLst>
                                        </p:cTn>
                                        <p:tgtEl>
                                          <p:spTgt spid="22"/>
                                        </p:tgtEl>
                                      </p:cBhvr>
                                      <p:to x="100000" y="100000"/>
                                    </p:animScale>
                                    <p:animScale>
                                      <p:cBhvr>
                                        <p:cTn id="75" dur="26">
                                          <p:stCondLst>
                                            <p:cond delay="1808"/>
                                          </p:stCondLst>
                                        </p:cTn>
                                        <p:tgtEl>
                                          <p:spTgt spid="22"/>
                                        </p:tgtEl>
                                      </p:cBhvr>
                                      <p:to x="100000" y="95000"/>
                                    </p:animScale>
                                    <p:animScale>
                                      <p:cBhvr>
                                        <p:cTn id="7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031" t="14998" r="65303" b="19245"/>
          <a:stretch/>
        </p:blipFill>
        <p:spPr>
          <a:xfrm>
            <a:off x="6125695" y="3373924"/>
            <a:ext cx="5985948" cy="3484078"/>
          </a:xfrm>
          <a:prstGeom prst="rect">
            <a:avLst/>
          </a:prstGeom>
        </p:spPr>
      </p:pic>
      <p:pic>
        <p:nvPicPr>
          <p:cNvPr id="2" name="Picture 1"/>
          <p:cNvPicPr>
            <a:picLocks noChangeAspect="1"/>
          </p:cNvPicPr>
          <p:nvPr/>
        </p:nvPicPr>
        <p:blipFill rotWithShape="1">
          <a:blip r:embed="rId3"/>
          <a:srcRect l="1772" t="15315" r="62270" b="19648"/>
          <a:stretch/>
        </p:blipFill>
        <p:spPr>
          <a:xfrm>
            <a:off x="91798" y="872837"/>
            <a:ext cx="6067149" cy="3086283"/>
          </a:xfrm>
          <a:prstGeom prst="rect">
            <a:avLst/>
          </a:prstGeom>
        </p:spPr>
      </p:pic>
      <p:sp>
        <p:nvSpPr>
          <p:cNvPr id="6" name="TextBox 5"/>
          <p:cNvSpPr txBox="1"/>
          <p:nvPr/>
        </p:nvSpPr>
        <p:spPr>
          <a:xfrm>
            <a:off x="3125372" y="-59542"/>
            <a:ext cx="5407694"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8 - Results</a:t>
            </a:r>
          </a:p>
        </p:txBody>
      </p:sp>
      <p:sp>
        <p:nvSpPr>
          <p:cNvPr id="9" name="TextBox 8"/>
          <p:cNvSpPr txBox="1"/>
          <p:nvPr/>
        </p:nvSpPr>
        <p:spPr>
          <a:xfrm>
            <a:off x="7905747" y="3004591"/>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CV</a:t>
            </a:r>
          </a:p>
        </p:txBody>
      </p:sp>
      <p:sp>
        <p:nvSpPr>
          <p:cNvPr id="10" name="TextBox 9"/>
          <p:cNvSpPr txBox="1"/>
          <p:nvPr/>
        </p:nvSpPr>
        <p:spPr>
          <a:xfrm>
            <a:off x="685800" y="4737100"/>
            <a:ext cx="4692769" cy="1477328"/>
          </a:xfrm>
          <a:prstGeom prst="rect">
            <a:avLst/>
          </a:prstGeom>
          <a:solidFill>
            <a:srgbClr val="002060"/>
          </a:solidFill>
          <a:ln>
            <a:solidFill>
              <a:srgbClr val="002060"/>
            </a:solidFill>
          </a:ln>
        </p:spPr>
        <p:txBody>
          <a:bodyPr wrap="square" rtlCol="0">
            <a:spAutoFit/>
          </a:bodyPr>
          <a:lstStyle/>
          <a:p>
            <a:pPr algn="ctr">
              <a:lnSpc>
                <a:spcPct val="150000"/>
              </a:lnSpc>
            </a:pPr>
            <a:r>
              <a:rPr lang="en-US" sz="1400" dirty="0">
                <a:solidFill>
                  <a:schemeClr val="bg1"/>
                </a:solidFill>
              </a:rPr>
              <a:t>In this example, note that for data with </a:t>
            </a:r>
            <a:r>
              <a:rPr lang="en-US" sz="1600" b="1" dirty="0">
                <a:solidFill>
                  <a:srgbClr val="FFFF00"/>
                </a:solidFill>
              </a:rPr>
              <a:t>Constant Variance</a:t>
            </a:r>
            <a:r>
              <a:rPr lang="en-US" sz="1400" dirty="0">
                <a:solidFill>
                  <a:schemeClr val="bg1"/>
                </a:solidFill>
              </a:rPr>
              <a:t>, the power of the test to find a difference of 8%, 8 replicates are required, but if a </a:t>
            </a:r>
            <a:r>
              <a:rPr lang="en-US" sz="1600" b="1" dirty="0">
                <a:solidFill>
                  <a:srgbClr val="FFFF00"/>
                </a:solidFill>
              </a:rPr>
              <a:t>Constant CV </a:t>
            </a:r>
            <a:r>
              <a:rPr lang="en-US" sz="1600" b="1" dirty="0">
                <a:solidFill>
                  <a:schemeClr val="bg1"/>
                </a:solidFill>
              </a:rPr>
              <a:t>is</a:t>
            </a:r>
            <a:r>
              <a:rPr lang="en-US" sz="1600" b="1" dirty="0">
                <a:solidFill>
                  <a:srgbClr val="FFFF00"/>
                </a:solidFill>
              </a:rPr>
              <a:t> </a:t>
            </a:r>
            <a:r>
              <a:rPr lang="en-US" sz="1400" dirty="0">
                <a:solidFill>
                  <a:schemeClr val="bg1"/>
                </a:solidFill>
              </a:rPr>
              <a:t> assumed, 10 replicates are needed to find a difference of 8%.</a:t>
            </a:r>
          </a:p>
        </p:txBody>
      </p:sp>
      <p:sp>
        <p:nvSpPr>
          <p:cNvPr id="11" name="TextBox 10"/>
          <p:cNvSpPr txBox="1"/>
          <p:nvPr/>
        </p:nvSpPr>
        <p:spPr>
          <a:xfrm>
            <a:off x="960571" y="503504"/>
            <a:ext cx="3563778" cy="369332"/>
          </a:xfrm>
          <a:prstGeom prst="rect">
            <a:avLst/>
          </a:prstGeom>
          <a:solidFill>
            <a:srgbClr val="002060"/>
          </a:solidFill>
          <a:ln>
            <a:solidFill>
              <a:srgbClr val="002060"/>
            </a:solidFill>
          </a:ln>
        </p:spPr>
        <p:txBody>
          <a:bodyPr wrap="square" rtlCol="0">
            <a:spAutoFit/>
          </a:bodyPr>
          <a:lstStyle/>
          <a:p>
            <a:pPr algn="ctr"/>
            <a:r>
              <a:rPr lang="en-US" dirty="0">
                <a:solidFill>
                  <a:schemeClr val="bg1"/>
                </a:solidFill>
              </a:rPr>
              <a:t>Constant Variance</a:t>
            </a:r>
          </a:p>
        </p:txBody>
      </p:sp>
      <p:cxnSp>
        <p:nvCxnSpPr>
          <p:cNvPr id="5" name="Straight Arrow Connector 4"/>
          <p:cNvCxnSpPr/>
          <p:nvPr/>
        </p:nvCxnSpPr>
        <p:spPr>
          <a:xfrm flipH="1" flipV="1">
            <a:off x="4002657" y="3450569"/>
            <a:ext cx="1375912" cy="128653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856007" y="2937775"/>
            <a:ext cx="0" cy="443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346385" y="3450569"/>
            <a:ext cx="13543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170543" y="5658929"/>
            <a:ext cx="17254" cy="4917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255479" y="6217464"/>
            <a:ext cx="17511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78569" y="4737100"/>
            <a:ext cx="4628073" cy="14135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2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1000" fill="hold"/>
                                        <p:tgtEl>
                                          <p:spTgt spid="25"/>
                                        </p:tgtEl>
                                        <p:attrNameLst>
                                          <p:attrName>ppt_w</p:attrName>
                                        </p:attrNameLst>
                                      </p:cBhvr>
                                      <p:tavLst>
                                        <p:tav tm="0">
                                          <p:val>
                                            <p:fltVal val="0"/>
                                          </p:val>
                                        </p:tav>
                                        <p:tav tm="100000">
                                          <p:val>
                                            <p:strVal val="#ppt_w"/>
                                          </p:val>
                                        </p:tav>
                                      </p:tavLst>
                                    </p:anim>
                                    <p:anim calcmode="lin" valueType="num">
                                      <p:cBhvr>
                                        <p:cTn id="34" dur="1000" fill="hold"/>
                                        <p:tgtEl>
                                          <p:spTgt spid="25"/>
                                        </p:tgtEl>
                                        <p:attrNameLst>
                                          <p:attrName>ppt_h</p:attrName>
                                        </p:attrNameLst>
                                      </p:cBhvr>
                                      <p:tavLst>
                                        <p:tav tm="0">
                                          <p:val>
                                            <p:fltVal val="0"/>
                                          </p:val>
                                        </p:tav>
                                        <p:tav tm="100000">
                                          <p:val>
                                            <p:strVal val="#ppt_h"/>
                                          </p:val>
                                        </p:tav>
                                      </p:tavLst>
                                    </p:anim>
                                    <p:anim calcmode="lin" valueType="num">
                                      <p:cBhvr>
                                        <p:cTn id="35" dur="1000" fill="hold"/>
                                        <p:tgtEl>
                                          <p:spTgt spid="25"/>
                                        </p:tgtEl>
                                        <p:attrNameLst>
                                          <p:attrName>style.rotation</p:attrName>
                                        </p:attrNameLst>
                                      </p:cBhvr>
                                      <p:tavLst>
                                        <p:tav tm="0">
                                          <p:val>
                                            <p:fltVal val="90"/>
                                          </p:val>
                                        </p:tav>
                                        <p:tav tm="100000">
                                          <p:val>
                                            <p:fltVal val="0"/>
                                          </p:val>
                                        </p:tav>
                                      </p:tavLst>
                                    </p:anim>
                                    <p:animEffect transition="in" filter="fade">
                                      <p:cBhvr>
                                        <p:cTn id="36" dur="1000"/>
                                        <p:tgtEl>
                                          <p:spTgt spid="25"/>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4521" y="33144"/>
            <a:ext cx="5407694" cy="523220"/>
          </a:xfrm>
          <a:prstGeom prst="rect">
            <a:avLst/>
          </a:prstGeom>
          <a:noFill/>
        </p:spPr>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rPr>
              <a:t>STEP 9 – Graphic visual</a:t>
            </a:r>
          </a:p>
        </p:txBody>
      </p:sp>
      <p:pic>
        <p:nvPicPr>
          <p:cNvPr id="3" name="Picture 2"/>
          <p:cNvPicPr>
            <a:picLocks noChangeAspect="1"/>
          </p:cNvPicPr>
          <p:nvPr/>
        </p:nvPicPr>
        <p:blipFill rotWithShape="1">
          <a:blip r:embed="rId2"/>
          <a:srcRect l="50813" t="23023" r="2610" b="25797"/>
          <a:stretch/>
        </p:blipFill>
        <p:spPr>
          <a:xfrm>
            <a:off x="0" y="556364"/>
            <a:ext cx="9411703" cy="2908682"/>
          </a:xfrm>
          <a:prstGeom prst="rect">
            <a:avLst/>
          </a:prstGeom>
          <a:ln w="28575">
            <a:solidFill>
              <a:srgbClr val="002060"/>
            </a:solidFill>
          </a:ln>
        </p:spPr>
      </p:pic>
      <p:pic>
        <p:nvPicPr>
          <p:cNvPr id="4" name="Picture 3"/>
          <p:cNvPicPr>
            <a:picLocks noChangeAspect="1"/>
          </p:cNvPicPr>
          <p:nvPr/>
        </p:nvPicPr>
        <p:blipFill rotWithShape="1">
          <a:blip r:embed="rId3"/>
          <a:srcRect l="50845" t="22728" r="4062" b="17424"/>
          <a:stretch/>
        </p:blipFill>
        <p:spPr>
          <a:xfrm>
            <a:off x="3278037" y="3465046"/>
            <a:ext cx="8853577" cy="3304961"/>
          </a:xfrm>
          <a:prstGeom prst="rect">
            <a:avLst/>
          </a:prstGeom>
          <a:ln w="28575">
            <a:solidFill>
              <a:srgbClr val="002060"/>
            </a:solidFill>
          </a:ln>
        </p:spPr>
      </p:pic>
      <p:sp>
        <p:nvSpPr>
          <p:cNvPr id="9" name="TextBox 8"/>
          <p:cNvSpPr txBox="1"/>
          <p:nvPr/>
        </p:nvSpPr>
        <p:spPr>
          <a:xfrm>
            <a:off x="6745856" y="4473276"/>
            <a:ext cx="1339970" cy="338554"/>
          </a:xfrm>
          <a:prstGeom prst="rect">
            <a:avLst/>
          </a:prstGeom>
          <a:solidFill>
            <a:srgbClr val="002060"/>
          </a:solidFill>
          <a:ln>
            <a:solidFill>
              <a:srgbClr val="002060"/>
            </a:solidFill>
          </a:ln>
        </p:spPr>
        <p:txBody>
          <a:bodyPr wrap="square" rtlCol="0">
            <a:spAutoFit/>
          </a:bodyPr>
          <a:lstStyle/>
          <a:p>
            <a:pPr algn="ctr"/>
            <a:r>
              <a:rPr lang="en-US" sz="1600" dirty="0">
                <a:solidFill>
                  <a:schemeClr val="bg1"/>
                </a:solidFill>
              </a:rPr>
              <a:t>Constant CV</a:t>
            </a:r>
          </a:p>
        </p:txBody>
      </p:sp>
      <p:sp>
        <p:nvSpPr>
          <p:cNvPr id="11" name="TextBox 10"/>
          <p:cNvSpPr txBox="1"/>
          <p:nvPr/>
        </p:nvSpPr>
        <p:spPr>
          <a:xfrm>
            <a:off x="3945657" y="1463742"/>
            <a:ext cx="1520387" cy="307777"/>
          </a:xfrm>
          <a:prstGeom prst="rect">
            <a:avLst/>
          </a:prstGeom>
          <a:solidFill>
            <a:srgbClr val="002060"/>
          </a:solidFill>
          <a:ln>
            <a:solidFill>
              <a:srgbClr val="002060"/>
            </a:solidFill>
          </a:ln>
        </p:spPr>
        <p:txBody>
          <a:bodyPr wrap="square" rtlCol="0">
            <a:spAutoFit/>
          </a:bodyPr>
          <a:lstStyle/>
          <a:p>
            <a:pPr algn="ctr"/>
            <a:r>
              <a:rPr lang="en-US" sz="1400" dirty="0">
                <a:solidFill>
                  <a:schemeClr val="bg1"/>
                </a:solidFill>
              </a:rPr>
              <a:t>Constant Variance</a:t>
            </a:r>
          </a:p>
        </p:txBody>
      </p:sp>
      <p:sp>
        <p:nvSpPr>
          <p:cNvPr id="7" name="TextBox 6"/>
          <p:cNvSpPr txBox="1"/>
          <p:nvPr/>
        </p:nvSpPr>
        <p:spPr>
          <a:xfrm>
            <a:off x="333327" y="3957750"/>
            <a:ext cx="5132717" cy="1708160"/>
          </a:xfrm>
          <a:prstGeom prst="rect">
            <a:avLst/>
          </a:prstGeom>
          <a:solidFill>
            <a:srgbClr val="002060"/>
          </a:solidFill>
          <a:ln>
            <a:solidFill>
              <a:srgbClr val="002060"/>
            </a:solidFill>
          </a:ln>
        </p:spPr>
        <p:txBody>
          <a:bodyPr wrap="square" rtlCol="0">
            <a:spAutoFit/>
          </a:bodyPr>
          <a:lstStyle/>
          <a:p>
            <a:pPr algn="ctr">
              <a:lnSpc>
                <a:spcPct val="150000"/>
              </a:lnSpc>
            </a:pPr>
            <a:r>
              <a:rPr lang="en-US" sz="1400" dirty="0">
                <a:solidFill>
                  <a:schemeClr val="bg1"/>
                </a:solidFill>
              </a:rPr>
              <a:t>In this example:</a:t>
            </a:r>
          </a:p>
          <a:p>
            <a:pPr algn="just">
              <a:lnSpc>
                <a:spcPct val="150000"/>
              </a:lnSpc>
            </a:pPr>
            <a:r>
              <a:rPr lang="en-US" sz="1400" dirty="0">
                <a:solidFill>
                  <a:schemeClr val="bg1"/>
                </a:solidFill>
              </a:rPr>
              <a:t>When using 10 replicates, the difference in Test Power between 0.8 and 0.9 is  lower for </a:t>
            </a:r>
            <a:r>
              <a:rPr lang="en-US" sz="1400" b="1" dirty="0">
                <a:solidFill>
                  <a:srgbClr val="FFFF00"/>
                </a:solidFill>
              </a:rPr>
              <a:t>Constant Variance</a:t>
            </a:r>
            <a:r>
              <a:rPr lang="en-US" sz="1400" dirty="0">
                <a:solidFill>
                  <a:schemeClr val="bg1"/>
                </a:solidFill>
              </a:rPr>
              <a:t> when compared to </a:t>
            </a:r>
            <a:r>
              <a:rPr lang="en-US" sz="1400" b="1" dirty="0">
                <a:solidFill>
                  <a:srgbClr val="FFFF00"/>
                </a:solidFill>
              </a:rPr>
              <a:t>Constant CV models</a:t>
            </a:r>
            <a:r>
              <a:rPr lang="en-US" sz="1400" dirty="0">
                <a:solidFill>
                  <a:schemeClr val="bg1"/>
                </a:solidFill>
              </a:rPr>
              <a:t>, but both are near 6% of </a:t>
            </a:r>
            <a:r>
              <a:rPr lang="en-US" sz="1400" b="1" dirty="0">
                <a:solidFill>
                  <a:srgbClr val="FFFF00"/>
                </a:solidFill>
              </a:rPr>
              <a:t>Real Difference Between Means.</a:t>
            </a:r>
          </a:p>
        </p:txBody>
      </p:sp>
      <p:cxnSp>
        <p:nvCxnSpPr>
          <p:cNvPr id="5" name="Straight Arrow Connector 4"/>
          <p:cNvCxnSpPr/>
          <p:nvPr/>
        </p:nvCxnSpPr>
        <p:spPr>
          <a:xfrm flipV="1">
            <a:off x="5466044" y="1526876"/>
            <a:ext cx="1555858" cy="2461390"/>
          </a:xfrm>
          <a:prstGeom prst="straightConnector1">
            <a:avLst/>
          </a:prstGeom>
          <a:ln w="38100">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66044" y="3988266"/>
            <a:ext cx="4264552" cy="654287"/>
          </a:xfrm>
          <a:prstGeom prst="straightConnector1">
            <a:avLst/>
          </a:prstGeom>
          <a:ln w="38100">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66044" y="3226279"/>
            <a:ext cx="1633496" cy="7619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66044" y="3988266"/>
            <a:ext cx="4333564" cy="242978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8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fltVal val="0"/>
                                          </p:val>
                                        </p:tav>
                                        <p:tav tm="100000">
                                          <p:val>
                                            <p:strVal val="#ppt_w"/>
                                          </p:val>
                                        </p:tav>
                                      </p:tavLst>
                                    </p:anim>
                                    <p:anim calcmode="lin" valueType="num">
                                      <p:cBhvr>
                                        <p:cTn id="34" dur="1000" fill="hold"/>
                                        <p:tgtEl>
                                          <p:spTgt spid="16"/>
                                        </p:tgtEl>
                                        <p:attrNameLst>
                                          <p:attrName>ppt_h</p:attrName>
                                        </p:attrNameLst>
                                      </p:cBhvr>
                                      <p:tavLst>
                                        <p:tav tm="0">
                                          <p:val>
                                            <p:fltVal val="0"/>
                                          </p:val>
                                        </p:tav>
                                        <p:tav tm="100000">
                                          <p:val>
                                            <p:strVal val="#ppt_h"/>
                                          </p:val>
                                        </p:tav>
                                      </p:tavLst>
                                    </p:anim>
                                    <p:anim calcmode="lin" valueType="num">
                                      <p:cBhvr>
                                        <p:cTn id="35" dur="1000" fill="hold"/>
                                        <p:tgtEl>
                                          <p:spTgt spid="16"/>
                                        </p:tgtEl>
                                        <p:attrNameLst>
                                          <p:attrName>style.rotation</p:attrName>
                                        </p:attrNameLst>
                                      </p:cBhvr>
                                      <p:tavLst>
                                        <p:tav tm="0">
                                          <p:val>
                                            <p:fltVal val="90"/>
                                          </p:val>
                                        </p:tav>
                                        <p:tav tm="100000">
                                          <p:val>
                                            <p:fltVal val="0"/>
                                          </p:val>
                                        </p:tav>
                                      </p:tavLst>
                                    </p:anim>
                                    <p:animEffect transition="in" filter="fade">
                                      <p:cBhvr>
                                        <p:cTn id="36" dur="1000"/>
                                        <p:tgtEl>
                                          <p:spTgt spid="16"/>
                                        </p:tgtEl>
                                      </p:cBhvr>
                                    </p:animEffect>
                                  </p:childTnLst>
                                </p:cTn>
                              </p:par>
                              <p:par>
                                <p:cTn id="37" presetID="3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871" t="11949" r="4670" b="40780"/>
          <a:stretch/>
        </p:blipFill>
        <p:spPr>
          <a:xfrm>
            <a:off x="265814" y="1766987"/>
            <a:ext cx="11833577" cy="3538659"/>
          </a:xfrm>
          <a:prstGeom prst="rect">
            <a:avLst/>
          </a:prstGeom>
        </p:spPr>
      </p:pic>
      <p:sp>
        <p:nvSpPr>
          <p:cNvPr id="6" name="TextBox 5"/>
          <p:cNvSpPr txBox="1"/>
          <p:nvPr/>
        </p:nvSpPr>
        <p:spPr>
          <a:xfrm>
            <a:off x="2555142" y="33144"/>
            <a:ext cx="726995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10 – New Test Power</a:t>
            </a:r>
          </a:p>
        </p:txBody>
      </p:sp>
      <p:sp>
        <p:nvSpPr>
          <p:cNvPr id="5" name="TextBox 4"/>
          <p:cNvSpPr txBox="1"/>
          <p:nvPr/>
        </p:nvSpPr>
        <p:spPr>
          <a:xfrm>
            <a:off x="3838755" y="1017916"/>
            <a:ext cx="4019909" cy="400110"/>
          </a:xfrm>
          <a:prstGeom prst="rect">
            <a:avLst/>
          </a:prstGeom>
          <a:solidFill>
            <a:srgbClr val="009242"/>
          </a:solidFill>
          <a:ln>
            <a:solidFill>
              <a:srgbClr val="002060"/>
            </a:solidFill>
          </a:ln>
        </p:spPr>
        <p:txBody>
          <a:bodyPr wrap="square" rtlCol="0">
            <a:spAutoFit/>
          </a:bodyPr>
          <a:lstStyle/>
          <a:p>
            <a:pPr algn="ctr"/>
            <a:r>
              <a:rPr lang="en-US" sz="2000" b="1" dirty="0">
                <a:solidFill>
                  <a:schemeClr val="bg1"/>
                </a:solidFill>
              </a:rPr>
              <a:t>Again - Change values in green, only</a:t>
            </a:r>
          </a:p>
        </p:txBody>
      </p:sp>
      <p:cxnSp>
        <p:nvCxnSpPr>
          <p:cNvPr id="7" name="Straight Arrow Connector 6"/>
          <p:cNvCxnSpPr/>
          <p:nvPr/>
        </p:nvCxnSpPr>
        <p:spPr>
          <a:xfrm flipH="1">
            <a:off x="1881963" y="1201542"/>
            <a:ext cx="1956793" cy="1365552"/>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946253" y="1349141"/>
            <a:ext cx="2518581" cy="1568078"/>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5454905" y="1418026"/>
            <a:ext cx="393805" cy="2548793"/>
          </a:xfrm>
          <a:prstGeom prst="straightConnector1">
            <a:avLst/>
          </a:prstGeom>
          <a:ln w="28575">
            <a:solidFill>
              <a:srgbClr val="00924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6489" y="5588827"/>
            <a:ext cx="3563778" cy="584775"/>
          </a:xfrm>
          <a:prstGeom prst="rect">
            <a:avLst/>
          </a:prstGeom>
          <a:solidFill>
            <a:srgbClr val="002060"/>
          </a:solidFill>
          <a:ln>
            <a:solidFill>
              <a:srgbClr val="002060"/>
            </a:solidFill>
          </a:ln>
        </p:spPr>
        <p:txBody>
          <a:bodyPr wrap="square" rtlCol="0">
            <a:spAutoFit/>
          </a:bodyPr>
          <a:lstStyle/>
          <a:p>
            <a:pPr algn="ctr"/>
            <a:r>
              <a:rPr lang="en-US" sz="1600" dirty="0">
                <a:solidFill>
                  <a:schemeClr val="bg1"/>
                </a:solidFill>
              </a:rPr>
              <a:t>In Inputs &amp; Constant Variance</a:t>
            </a:r>
          </a:p>
          <a:p>
            <a:pPr algn="ctr"/>
            <a:r>
              <a:rPr lang="en-US" sz="1600" dirty="0">
                <a:solidFill>
                  <a:schemeClr val="bg1"/>
                </a:solidFill>
              </a:rPr>
              <a:t>Other changes occur automatically </a:t>
            </a:r>
          </a:p>
        </p:txBody>
      </p:sp>
      <p:sp>
        <p:nvSpPr>
          <p:cNvPr id="2" name="TextBox 1"/>
          <p:cNvSpPr txBox="1"/>
          <p:nvPr/>
        </p:nvSpPr>
        <p:spPr>
          <a:xfrm>
            <a:off x="2472901" y="2580902"/>
            <a:ext cx="6974732" cy="1200329"/>
          </a:xfrm>
          <a:prstGeom prst="rect">
            <a:avLst/>
          </a:prstGeom>
          <a:solidFill>
            <a:srgbClr val="002060"/>
          </a:solidFill>
        </p:spPr>
        <p:txBody>
          <a:bodyPr wrap="square" rtlCol="0">
            <a:spAutoFit/>
          </a:bodyPr>
          <a:lstStyle/>
          <a:p>
            <a:pPr algn="ctr"/>
            <a:r>
              <a:rPr lang="en-US" sz="3600" b="1" dirty="0">
                <a:solidFill>
                  <a:srgbClr val="FFFF00"/>
                </a:solidFill>
              </a:rPr>
              <a:t>IMPORTANT</a:t>
            </a:r>
          </a:p>
          <a:p>
            <a:pPr algn="ctr"/>
            <a:r>
              <a:rPr lang="en-US" sz="3600" b="1" dirty="0">
                <a:solidFill>
                  <a:schemeClr val="bg1"/>
                </a:solidFill>
              </a:rPr>
              <a:t>Other changes occur automatically</a:t>
            </a:r>
          </a:p>
        </p:txBody>
      </p:sp>
    </p:spTree>
    <p:extLst>
      <p:ext uri="{BB962C8B-B14F-4D97-AF65-F5344CB8AC3E}">
        <p14:creationId xmlns:p14="http://schemas.microsoft.com/office/powerpoint/2010/main" val="8021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6" presetClass="entr" presetSubtype="16" fill="hold" grpId="0" nodeType="afterEffect">
                                  <p:stCondLst>
                                    <p:cond delay="500"/>
                                  </p:stCondLst>
                                  <p:childTnLst>
                                    <p:set>
                                      <p:cBhvr>
                                        <p:cTn id="37" dur="1" fill="hold">
                                          <p:stCondLst>
                                            <p:cond delay="0"/>
                                          </p:stCondLst>
                                        </p:cTn>
                                        <p:tgtEl>
                                          <p:spTgt spid="2"/>
                                        </p:tgtEl>
                                        <p:attrNameLst>
                                          <p:attrName>style.visibility</p:attrName>
                                        </p:attrNameLst>
                                      </p:cBhvr>
                                      <p:to>
                                        <p:strVal val="visible"/>
                                      </p:to>
                                    </p:set>
                                    <p:animEffect transition="in" filter="circle(in)">
                                      <p:cBhvr>
                                        <p:cTn id="38" dur="2000"/>
                                        <p:tgtEl>
                                          <p:spTgt spid="2"/>
                                        </p:tgtEl>
                                      </p:cBhvr>
                                    </p:animEffect>
                                  </p:childTnLst>
                                </p:cTn>
                              </p:par>
                            </p:childTnLst>
                          </p:cTn>
                        </p:par>
                        <p:par>
                          <p:cTn id="39" fill="hold">
                            <p:stCondLst>
                              <p:cond delay="3500"/>
                            </p:stCondLst>
                            <p:childTnLst>
                              <p:par>
                                <p:cTn id="40" presetID="6" presetClass="emph" presetSubtype="0" fill="hold" grpId="1" nodeType="afterEffect">
                                  <p:stCondLst>
                                    <p:cond delay="500"/>
                                  </p:stCondLst>
                                  <p:childTnLst>
                                    <p:animScale>
                                      <p:cBhvr>
                                        <p:cTn id="4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66063" t="32512" r="12601" b="23197"/>
          <a:stretch/>
        </p:blipFill>
        <p:spPr>
          <a:xfrm>
            <a:off x="1986742" y="2078181"/>
            <a:ext cx="8138160" cy="4510617"/>
          </a:xfrm>
          <a:prstGeom prst="rect">
            <a:avLst/>
          </a:prstGeom>
        </p:spPr>
      </p:pic>
      <p:sp>
        <p:nvSpPr>
          <p:cNvPr id="4" name="Text Placeholder 3"/>
          <p:cNvSpPr>
            <a:spLocks noGrp="1"/>
          </p:cNvSpPr>
          <p:nvPr>
            <p:ph type="body" sz="half" idx="2"/>
          </p:nvPr>
        </p:nvSpPr>
        <p:spPr>
          <a:xfrm>
            <a:off x="773084" y="889462"/>
            <a:ext cx="9709265" cy="822960"/>
          </a:xfrm>
          <a:solidFill>
            <a:srgbClr val="002060"/>
          </a:solidFill>
        </p:spPr>
        <p:txBody>
          <a:bodyPr>
            <a:normAutofit/>
          </a:bodyPr>
          <a:lstStyle/>
          <a:p>
            <a:pPr marL="285750" indent="-285750">
              <a:buFont typeface="Arial" panose="020B0604020202020204" pitchFamily="34" charset="0"/>
              <a:buChar char="•"/>
            </a:pPr>
            <a:r>
              <a:rPr lang="en-US" b="1" dirty="0">
                <a:solidFill>
                  <a:schemeClr val="bg1"/>
                </a:solidFill>
                <a:latin typeface="Comic Sans MS" panose="030F0702030302020204" pitchFamily="66" charset="0"/>
              </a:rPr>
              <a:t>Usually presented as a single number:</a:t>
            </a:r>
          </a:p>
          <a:p>
            <a:pPr marL="742950" lvl="1" indent="-285750">
              <a:buFont typeface="Arial" panose="020B0604020202020204" pitchFamily="34" charset="0"/>
              <a:buChar char="•"/>
            </a:pPr>
            <a:r>
              <a:rPr lang="en-US" sz="1600" b="1" dirty="0">
                <a:solidFill>
                  <a:schemeClr val="bg1"/>
                </a:solidFill>
                <a:latin typeface="Comic Sans MS" panose="030F0702030302020204" pitchFamily="66" charset="0"/>
              </a:rPr>
              <a:t>“The experiment could detect a real 6% difference 90% of the time (10 replicates)”</a:t>
            </a:r>
          </a:p>
        </p:txBody>
      </p:sp>
      <p:sp>
        <p:nvSpPr>
          <p:cNvPr id="5" name="TextBox 4"/>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23" name="TextBox 22"/>
          <p:cNvSpPr txBox="1"/>
          <p:nvPr/>
        </p:nvSpPr>
        <p:spPr>
          <a:xfrm>
            <a:off x="2493822" y="2452255"/>
            <a:ext cx="1496292" cy="253916"/>
          </a:xfrm>
          <a:prstGeom prst="rect">
            <a:avLst/>
          </a:prstGeom>
          <a:noFill/>
        </p:spPr>
        <p:txBody>
          <a:bodyPr wrap="square" rtlCol="0">
            <a:spAutoFit/>
          </a:bodyPr>
          <a:lstStyle/>
          <a:p>
            <a:r>
              <a:rPr lang="en-US" sz="1050" dirty="0"/>
              <a:t>Test Power = 0,90 (90%)</a:t>
            </a:r>
          </a:p>
        </p:txBody>
      </p:sp>
      <p:sp>
        <p:nvSpPr>
          <p:cNvPr id="24" name="Oval 23"/>
          <p:cNvSpPr/>
          <p:nvPr/>
        </p:nvSpPr>
        <p:spPr>
          <a:xfrm>
            <a:off x="2061550" y="2562284"/>
            <a:ext cx="523702" cy="162476"/>
          </a:xfrm>
          <a:prstGeom prst="ellipse">
            <a:avLst/>
          </a:prstGeom>
          <a:noFill/>
          <a:ln w="28575">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585252" y="2639667"/>
            <a:ext cx="7323519" cy="0"/>
          </a:xfrm>
          <a:prstGeom prst="line">
            <a:avLst/>
          </a:prstGeom>
          <a:ln w="19050">
            <a:solidFill>
              <a:srgbClr val="FA0000"/>
            </a:solidFill>
            <a:prstDash val="das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428607" y="2598101"/>
            <a:ext cx="124692" cy="9144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5486400" y="2639667"/>
            <a:ext cx="12700" cy="3272183"/>
          </a:xfrm>
          <a:prstGeom prst="straightConnector1">
            <a:avLst/>
          </a:prstGeom>
          <a:ln w="19050">
            <a:solidFill>
              <a:srgbClr val="FA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5-Point Star 32"/>
          <p:cNvSpPr/>
          <p:nvPr/>
        </p:nvSpPr>
        <p:spPr>
          <a:xfrm>
            <a:off x="5097681" y="5832312"/>
            <a:ext cx="661851" cy="418011"/>
          </a:xfrm>
          <a:prstGeom prst="star5">
            <a:avLst/>
          </a:prstGeom>
          <a:noFill/>
          <a:ln w="28575">
            <a:solidFill>
              <a:srgbClr val="F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6766560" y="1436914"/>
            <a:ext cx="47026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19598" y="1441268"/>
            <a:ext cx="47026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15799" y="1436914"/>
            <a:ext cx="47026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759534" y="1436914"/>
            <a:ext cx="2991396" cy="101534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29692" y="1436913"/>
            <a:ext cx="4354688" cy="112537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3" idx="0"/>
          </p:cNvCxnSpPr>
          <p:nvPr/>
        </p:nvCxnSpPr>
        <p:spPr>
          <a:xfrm>
            <a:off x="5225968" y="1436913"/>
            <a:ext cx="202639" cy="439539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000" fill="hold"/>
                                        <p:tgtEl>
                                          <p:spTgt spid="31"/>
                                        </p:tgtEl>
                                        <p:attrNameLst>
                                          <p:attrName>ppt_w</p:attrName>
                                        </p:attrNameLst>
                                      </p:cBhvr>
                                      <p:tavLst>
                                        <p:tav tm="0">
                                          <p:val>
                                            <p:fltVal val="0"/>
                                          </p:val>
                                        </p:tav>
                                        <p:tav tm="100000">
                                          <p:val>
                                            <p:strVal val="#ppt_w"/>
                                          </p:val>
                                        </p:tav>
                                      </p:tavLst>
                                    </p:anim>
                                    <p:anim calcmode="lin" valueType="num">
                                      <p:cBhvr>
                                        <p:cTn id="46" dur="1000" fill="hold"/>
                                        <p:tgtEl>
                                          <p:spTgt spid="31"/>
                                        </p:tgtEl>
                                        <p:attrNameLst>
                                          <p:attrName>ppt_h</p:attrName>
                                        </p:attrNameLst>
                                      </p:cBhvr>
                                      <p:tavLst>
                                        <p:tav tm="0">
                                          <p:val>
                                            <p:fltVal val="0"/>
                                          </p:val>
                                        </p:tav>
                                        <p:tav tm="100000">
                                          <p:val>
                                            <p:strVal val="#ppt_h"/>
                                          </p:val>
                                        </p:tav>
                                      </p:tavLst>
                                    </p:anim>
                                    <p:anim calcmode="lin" valueType="num">
                                      <p:cBhvr>
                                        <p:cTn id="47" dur="1000" fill="hold"/>
                                        <p:tgtEl>
                                          <p:spTgt spid="31"/>
                                        </p:tgtEl>
                                        <p:attrNameLst>
                                          <p:attrName>style.rotation</p:attrName>
                                        </p:attrNameLst>
                                      </p:cBhvr>
                                      <p:tavLst>
                                        <p:tav tm="0">
                                          <p:val>
                                            <p:fltVal val="90"/>
                                          </p:val>
                                        </p:tav>
                                        <p:tav tm="100000">
                                          <p:val>
                                            <p:fltVal val="0"/>
                                          </p:val>
                                        </p:tav>
                                      </p:tavLst>
                                    </p:anim>
                                    <p:animEffect transition="in" filter="fade">
                                      <p:cBhvr>
                                        <p:cTn id="48" dur="10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80">
                                          <p:stCondLst>
                                            <p:cond delay="0"/>
                                          </p:stCondLst>
                                        </p:cTn>
                                        <p:tgtEl>
                                          <p:spTgt spid="33"/>
                                        </p:tgtEl>
                                      </p:cBhvr>
                                    </p:animEffect>
                                    <p:anim calcmode="lin" valueType="num">
                                      <p:cBhvr>
                                        <p:cTn id="5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59" dur="26">
                                          <p:stCondLst>
                                            <p:cond delay="650"/>
                                          </p:stCondLst>
                                        </p:cTn>
                                        <p:tgtEl>
                                          <p:spTgt spid="33"/>
                                        </p:tgtEl>
                                      </p:cBhvr>
                                      <p:to x="100000" y="60000"/>
                                    </p:animScale>
                                    <p:animScale>
                                      <p:cBhvr>
                                        <p:cTn id="60" dur="166" decel="50000">
                                          <p:stCondLst>
                                            <p:cond delay="676"/>
                                          </p:stCondLst>
                                        </p:cTn>
                                        <p:tgtEl>
                                          <p:spTgt spid="33"/>
                                        </p:tgtEl>
                                      </p:cBhvr>
                                      <p:to x="100000" y="100000"/>
                                    </p:animScale>
                                    <p:animScale>
                                      <p:cBhvr>
                                        <p:cTn id="61" dur="26">
                                          <p:stCondLst>
                                            <p:cond delay="1312"/>
                                          </p:stCondLst>
                                        </p:cTn>
                                        <p:tgtEl>
                                          <p:spTgt spid="33"/>
                                        </p:tgtEl>
                                      </p:cBhvr>
                                      <p:to x="100000" y="80000"/>
                                    </p:animScale>
                                    <p:animScale>
                                      <p:cBhvr>
                                        <p:cTn id="62" dur="166" decel="50000">
                                          <p:stCondLst>
                                            <p:cond delay="1338"/>
                                          </p:stCondLst>
                                        </p:cTn>
                                        <p:tgtEl>
                                          <p:spTgt spid="33"/>
                                        </p:tgtEl>
                                      </p:cBhvr>
                                      <p:to x="100000" y="100000"/>
                                    </p:animScale>
                                    <p:animScale>
                                      <p:cBhvr>
                                        <p:cTn id="63" dur="26">
                                          <p:stCondLst>
                                            <p:cond delay="1642"/>
                                          </p:stCondLst>
                                        </p:cTn>
                                        <p:tgtEl>
                                          <p:spTgt spid="33"/>
                                        </p:tgtEl>
                                      </p:cBhvr>
                                      <p:to x="100000" y="90000"/>
                                    </p:animScale>
                                    <p:animScale>
                                      <p:cBhvr>
                                        <p:cTn id="64" dur="166" decel="50000">
                                          <p:stCondLst>
                                            <p:cond delay="1668"/>
                                          </p:stCondLst>
                                        </p:cTn>
                                        <p:tgtEl>
                                          <p:spTgt spid="33"/>
                                        </p:tgtEl>
                                      </p:cBhvr>
                                      <p:to x="100000" y="100000"/>
                                    </p:animScale>
                                    <p:animScale>
                                      <p:cBhvr>
                                        <p:cTn id="65" dur="26">
                                          <p:stCondLst>
                                            <p:cond delay="1808"/>
                                          </p:stCondLst>
                                        </p:cTn>
                                        <p:tgtEl>
                                          <p:spTgt spid="33"/>
                                        </p:tgtEl>
                                      </p:cBhvr>
                                      <p:to x="100000" y="95000"/>
                                    </p:animScale>
                                    <p:animScale>
                                      <p:cBhvr>
                                        <p:cTn id="66" dur="166" decel="50000">
                                          <p:stCondLst>
                                            <p:cond delay="1834"/>
                                          </p:stCondLst>
                                        </p:cTn>
                                        <p:tgtEl>
                                          <p:spTgt spid="33"/>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5743" r="45122" b="3764"/>
          <a:stretch/>
        </p:blipFill>
        <p:spPr>
          <a:xfrm>
            <a:off x="1240716" y="322215"/>
            <a:ext cx="9032814" cy="6278881"/>
          </a:xfrm>
          <a:prstGeom prst="rect">
            <a:avLst/>
          </a:prstGeom>
        </p:spPr>
      </p:pic>
    </p:spTree>
    <p:extLst>
      <p:ext uri="{BB962C8B-B14F-4D97-AF65-F5344CB8AC3E}">
        <p14:creationId xmlns:p14="http://schemas.microsoft.com/office/powerpoint/2010/main" val="162682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48343" y="718406"/>
            <a:ext cx="11477897" cy="1362943"/>
          </a:xfrm>
          <a:solidFill>
            <a:srgbClr val="002060"/>
          </a:solidFill>
        </p:spPr>
        <p:txBody>
          <a:bodyPr>
            <a:noAutofit/>
          </a:bodyPr>
          <a:lstStyle/>
          <a:p>
            <a:pPr marL="285750" indent="-285750">
              <a:lnSpc>
                <a:spcPct val="150000"/>
              </a:lnSpc>
              <a:spcBef>
                <a:spcPts val="0"/>
              </a:spcBef>
              <a:buFont typeface="Arial" panose="020B0604020202020204" pitchFamily="34" charset="0"/>
              <a:buChar char="•"/>
            </a:pPr>
            <a:r>
              <a:rPr lang="en-US" b="1" dirty="0">
                <a:solidFill>
                  <a:schemeClr val="bg1"/>
                </a:solidFill>
                <a:latin typeface="Comic Sans MS" panose="030F0702030302020204" pitchFamily="66" charset="0"/>
              </a:rPr>
              <a:t>More realistically represented by a line:</a:t>
            </a:r>
          </a:p>
          <a:p>
            <a:pPr marL="742950" lvl="1" indent="-285750">
              <a:lnSpc>
                <a:spcPct val="150000"/>
              </a:lnSpc>
              <a:spcBef>
                <a:spcPts val="0"/>
              </a:spcBef>
              <a:buFont typeface="Arial" panose="020B0604020202020204" pitchFamily="34" charset="0"/>
              <a:buChar char="•"/>
            </a:pPr>
            <a:r>
              <a:rPr lang="en-US" sz="1600" b="1" dirty="0">
                <a:solidFill>
                  <a:schemeClr val="bg1"/>
                </a:solidFill>
                <a:latin typeface="Comic Sans MS" panose="030F0702030302020204" pitchFamily="66" charset="0"/>
              </a:rPr>
              <a:t>“The experiment could detect a real 10% difference practically 100% of the time, a real 6% difference 90% of the time, and a real 4% difference about 55% of the time, etc. ”</a:t>
            </a:r>
          </a:p>
        </p:txBody>
      </p:sp>
      <p:pic>
        <p:nvPicPr>
          <p:cNvPr id="6" name="Picture 5"/>
          <p:cNvPicPr>
            <a:picLocks noChangeAspect="1"/>
          </p:cNvPicPr>
          <p:nvPr/>
        </p:nvPicPr>
        <p:blipFill rotWithShape="1">
          <a:blip r:embed="rId2"/>
          <a:srcRect l="66063" t="32512" r="12601" b="23197"/>
          <a:stretch/>
        </p:blipFill>
        <p:spPr>
          <a:xfrm>
            <a:off x="2316480" y="2300253"/>
            <a:ext cx="7829005" cy="4339266"/>
          </a:xfrm>
          <a:prstGeom prst="rect">
            <a:avLst/>
          </a:prstGeom>
        </p:spPr>
      </p:pic>
      <p:sp>
        <p:nvSpPr>
          <p:cNvPr id="8" name="TextBox 7"/>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11" name="Oval 10"/>
          <p:cNvSpPr/>
          <p:nvPr/>
        </p:nvSpPr>
        <p:spPr>
          <a:xfrm>
            <a:off x="7045229" y="6035040"/>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2034" y="6039393"/>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702605" y="6043738"/>
            <a:ext cx="313508" cy="209006"/>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flipV="1">
            <a:off x="7193280" y="2499360"/>
            <a:ext cx="17417" cy="353568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821577" y="2481943"/>
            <a:ext cx="4362994" cy="17417"/>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0"/>
          </p:cNvCxnSpPr>
          <p:nvPr/>
        </p:nvCxnSpPr>
        <p:spPr>
          <a:xfrm flipH="1" flipV="1">
            <a:off x="5630082" y="2851448"/>
            <a:ext cx="8706" cy="3187945"/>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859383" y="4075611"/>
            <a:ext cx="3" cy="1985544"/>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21577" y="2847698"/>
            <a:ext cx="2817212" cy="17418"/>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821577" y="4049476"/>
            <a:ext cx="2046499" cy="17045"/>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83978" y="3953679"/>
            <a:ext cx="515974" cy="230832"/>
          </a:xfrm>
          <a:prstGeom prst="rect">
            <a:avLst/>
          </a:prstGeom>
          <a:noFill/>
        </p:spPr>
        <p:txBody>
          <a:bodyPr wrap="square" rtlCol="0">
            <a:spAutoFit/>
          </a:bodyPr>
          <a:lstStyle/>
          <a:p>
            <a:r>
              <a:rPr lang="en-US" sz="900" dirty="0"/>
              <a:t>0.5500</a:t>
            </a:r>
          </a:p>
        </p:txBody>
      </p:sp>
    </p:spTree>
    <p:extLst>
      <p:ext uri="{BB962C8B-B14F-4D97-AF65-F5344CB8AC3E}">
        <p14:creationId xmlns:p14="http://schemas.microsoft.com/office/powerpoint/2010/main" val="34136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ppt_w</p:attrName>
                                        </p:attrNameLst>
                                      </p:cBhvr>
                                      <p:tavLst>
                                        <p:tav tm="0">
                                          <p:val>
                                            <p:fltVal val="0"/>
                                          </p:val>
                                        </p:tav>
                                        <p:tav tm="100000">
                                          <p:val>
                                            <p:strVal val="#ppt_w"/>
                                          </p:val>
                                        </p:tav>
                                      </p:tavLst>
                                    </p:anim>
                                    <p:anim calcmode="lin" valueType="num">
                                      <p:cBhvr>
                                        <p:cTn id="34" dur="1000" fill="hold"/>
                                        <p:tgtEl>
                                          <p:spTgt spid="18"/>
                                        </p:tgtEl>
                                        <p:attrNameLst>
                                          <p:attrName>ppt_h</p:attrName>
                                        </p:attrNameLst>
                                      </p:cBhvr>
                                      <p:tavLst>
                                        <p:tav tm="0">
                                          <p:val>
                                            <p:fltVal val="0"/>
                                          </p:val>
                                        </p:tav>
                                        <p:tav tm="100000">
                                          <p:val>
                                            <p:strVal val="#ppt_h"/>
                                          </p:val>
                                        </p:tav>
                                      </p:tavLst>
                                    </p:anim>
                                    <p:anim calcmode="lin" valueType="num">
                                      <p:cBhvr>
                                        <p:cTn id="35" dur="1000" fill="hold"/>
                                        <p:tgtEl>
                                          <p:spTgt spid="18"/>
                                        </p:tgtEl>
                                        <p:attrNameLst>
                                          <p:attrName>style.rotation</p:attrName>
                                        </p:attrNameLst>
                                      </p:cBhvr>
                                      <p:tavLst>
                                        <p:tav tm="0">
                                          <p:val>
                                            <p:fltVal val="90"/>
                                          </p:val>
                                        </p:tav>
                                        <p:tav tm="100000">
                                          <p:val>
                                            <p:fltVal val="0"/>
                                          </p:val>
                                        </p:tav>
                                      </p:tavLst>
                                    </p:anim>
                                    <p:animEffect transition="in" filter="fade">
                                      <p:cBhvr>
                                        <p:cTn id="36" dur="1000"/>
                                        <p:tgtEl>
                                          <p:spTgt spid="18"/>
                                        </p:tgtEl>
                                      </p:cBhvr>
                                    </p:animEffect>
                                  </p:childTnLst>
                                </p:cTn>
                              </p:par>
                              <p:par>
                                <p:cTn id="37" presetID="3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par>
                                <p:cTn id="51" presetID="31"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1000" fill="hold"/>
                                        <p:tgtEl>
                                          <p:spTgt spid="19"/>
                                        </p:tgtEl>
                                        <p:attrNameLst>
                                          <p:attrName>ppt_w</p:attrName>
                                        </p:attrNameLst>
                                      </p:cBhvr>
                                      <p:tavLst>
                                        <p:tav tm="0">
                                          <p:val>
                                            <p:fltVal val="0"/>
                                          </p:val>
                                        </p:tav>
                                        <p:tav tm="100000">
                                          <p:val>
                                            <p:strVal val="#ppt_w"/>
                                          </p:val>
                                        </p:tav>
                                      </p:tavLst>
                                    </p:anim>
                                    <p:anim calcmode="lin" valueType="num">
                                      <p:cBhvr>
                                        <p:cTn id="54" dur="1000" fill="hold"/>
                                        <p:tgtEl>
                                          <p:spTgt spid="19"/>
                                        </p:tgtEl>
                                        <p:attrNameLst>
                                          <p:attrName>ppt_h</p:attrName>
                                        </p:attrNameLst>
                                      </p:cBhvr>
                                      <p:tavLst>
                                        <p:tav tm="0">
                                          <p:val>
                                            <p:fltVal val="0"/>
                                          </p:val>
                                        </p:tav>
                                        <p:tav tm="100000">
                                          <p:val>
                                            <p:strVal val="#ppt_h"/>
                                          </p:val>
                                        </p:tav>
                                      </p:tavLst>
                                    </p:anim>
                                    <p:anim calcmode="lin" valueType="num">
                                      <p:cBhvr>
                                        <p:cTn id="55" dur="1000" fill="hold"/>
                                        <p:tgtEl>
                                          <p:spTgt spid="19"/>
                                        </p:tgtEl>
                                        <p:attrNameLst>
                                          <p:attrName>style.rotation</p:attrName>
                                        </p:attrNameLst>
                                      </p:cBhvr>
                                      <p:tavLst>
                                        <p:tav tm="0">
                                          <p:val>
                                            <p:fltVal val="90"/>
                                          </p:val>
                                        </p:tav>
                                        <p:tav tm="100000">
                                          <p:val>
                                            <p:fltVal val="0"/>
                                          </p:val>
                                        </p:tav>
                                      </p:tavLst>
                                    </p:anim>
                                    <p:animEffect transition="in" filter="fade">
                                      <p:cBhvr>
                                        <p:cTn id="56" dur="1000"/>
                                        <p:tgtEl>
                                          <p:spTgt spid="19"/>
                                        </p:tgtEl>
                                      </p:cBhvr>
                                    </p:animEffect>
                                  </p:childTnLst>
                                </p:cTn>
                              </p:par>
                              <p:par>
                                <p:cTn id="57" presetID="3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6299" y="707203"/>
            <a:ext cx="10853046" cy="764546"/>
          </a:xfrm>
          <a:solidFill>
            <a:srgbClr val="002060"/>
          </a:solidFill>
        </p:spPr>
        <p:txBody>
          <a:bodyPr>
            <a:noAutofit/>
          </a:bodyPr>
          <a:lstStyle/>
          <a:p>
            <a:pPr marL="285750" indent="-285750">
              <a:lnSpc>
                <a:spcPct val="150000"/>
              </a:lnSpc>
              <a:spcBef>
                <a:spcPts val="0"/>
              </a:spcBef>
              <a:buFont typeface="Arial" panose="020B0604020202020204" pitchFamily="34" charset="0"/>
              <a:buChar char="•"/>
            </a:pPr>
            <a:r>
              <a:rPr lang="en-US" b="1" dirty="0">
                <a:solidFill>
                  <a:schemeClr val="bg1"/>
                </a:solidFill>
                <a:latin typeface="Comic Sans MS" panose="030F0702030302020204" pitchFamily="66" charset="0"/>
              </a:rPr>
              <a:t>For experimental planning, the importance of technical and economic differences can be considered along with the cost of different numbers of replication:  </a:t>
            </a:r>
          </a:p>
        </p:txBody>
      </p:sp>
      <p:pic>
        <p:nvPicPr>
          <p:cNvPr id="6" name="Picture 5"/>
          <p:cNvPicPr>
            <a:picLocks noChangeAspect="1"/>
          </p:cNvPicPr>
          <p:nvPr/>
        </p:nvPicPr>
        <p:blipFill rotWithShape="1">
          <a:blip r:embed="rId2"/>
          <a:srcRect l="66063" t="32512" r="12601" b="23197"/>
          <a:stretch/>
        </p:blipFill>
        <p:spPr>
          <a:xfrm>
            <a:off x="2072640" y="2270826"/>
            <a:ext cx="7881257" cy="4368227"/>
          </a:xfrm>
          <a:prstGeom prst="rect">
            <a:avLst/>
          </a:prstGeom>
        </p:spPr>
      </p:pic>
      <p:sp>
        <p:nvSpPr>
          <p:cNvPr id="8" name="TextBox 7"/>
          <p:cNvSpPr txBox="1"/>
          <p:nvPr/>
        </p:nvSpPr>
        <p:spPr>
          <a:xfrm>
            <a:off x="3319913" y="99752"/>
            <a:ext cx="512581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Experimental Power Concept</a:t>
            </a:r>
          </a:p>
        </p:txBody>
      </p:sp>
      <p:sp>
        <p:nvSpPr>
          <p:cNvPr id="5" name="Text Placeholder 3"/>
          <p:cNvSpPr txBox="1">
            <a:spLocks/>
          </p:cNvSpPr>
          <p:nvPr/>
        </p:nvSpPr>
        <p:spPr>
          <a:xfrm>
            <a:off x="1158240" y="1459589"/>
            <a:ext cx="9575073" cy="578215"/>
          </a:xfrm>
          <a:prstGeom prst="rect">
            <a:avLst/>
          </a:prstGeom>
          <a:solidFill>
            <a:srgbClr val="002060"/>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lvl="1" algn="ctr"/>
            <a:r>
              <a:rPr lang="en-US" b="1" dirty="0">
                <a:solidFill>
                  <a:srgbClr val="FFFF00"/>
                </a:solidFill>
                <a:latin typeface="Comic Sans MS" panose="030F0702030302020204" pitchFamily="66" charset="0"/>
              </a:rPr>
              <a:t>“Doubling the size  (cost) of an experiment (replication) increases the chances of detecting a 6% difference from 80% (8 replicates) to nearly 100% (16 replications)”</a:t>
            </a:r>
          </a:p>
        </p:txBody>
      </p:sp>
      <p:sp>
        <p:nvSpPr>
          <p:cNvPr id="2" name="Oval 1"/>
          <p:cNvSpPr/>
          <p:nvPr/>
        </p:nvSpPr>
        <p:spPr>
          <a:xfrm>
            <a:off x="5303518" y="6035039"/>
            <a:ext cx="235131" cy="2002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 idx="0"/>
          </p:cNvCxnSpPr>
          <p:nvPr/>
        </p:nvCxnSpPr>
        <p:spPr>
          <a:xfrm flipH="1" flipV="1">
            <a:off x="5408023" y="3169920"/>
            <a:ext cx="13061" cy="28651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2577737" y="3161211"/>
            <a:ext cx="2830286" cy="17418"/>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2375" y="2499360"/>
            <a:ext cx="0" cy="6792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582084" y="2468883"/>
            <a:ext cx="2830286" cy="17418"/>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98237" y="3400911"/>
            <a:ext cx="7230062" cy="646331"/>
          </a:xfrm>
          <a:prstGeom prst="rect">
            <a:avLst/>
          </a:prstGeom>
          <a:solidFill>
            <a:srgbClr val="002060"/>
          </a:solidFill>
          <a:ln w="28575">
            <a:solidFill>
              <a:srgbClr val="002060"/>
            </a:solidFill>
          </a:ln>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omic Sans MS" panose="030F0702030302020204" pitchFamily="66" charset="0"/>
              </a:rPr>
              <a:t>EPGP Makes the Graphing Easy</a:t>
            </a:r>
          </a:p>
        </p:txBody>
      </p:sp>
      <p:sp>
        <p:nvSpPr>
          <p:cNvPr id="33" name="TextBox 32"/>
          <p:cNvSpPr txBox="1"/>
          <p:nvPr/>
        </p:nvSpPr>
        <p:spPr>
          <a:xfrm>
            <a:off x="2398237" y="4047242"/>
            <a:ext cx="7230062" cy="1098989"/>
          </a:xfrm>
          <a:prstGeom prst="rect">
            <a:avLst/>
          </a:prstGeom>
          <a:solidFill>
            <a:schemeClr val="bg1"/>
          </a:solidFill>
          <a:ln w="38100">
            <a:solidFill>
              <a:srgbClr val="002060"/>
            </a:solidFill>
          </a:ln>
        </p:spPr>
        <p:txBody>
          <a:bodyPr wrap="square" rtlCol="0">
            <a:spAutoFit/>
          </a:bodyPr>
          <a:lstStyle/>
          <a:p>
            <a:pPr algn="ctr"/>
            <a:r>
              <a:rPr lang="en-US" sz="3200" b="1" dirty="0">
                <a:solidFill>
                  <a:srgbClr val="C00000"/>
                </a:solidFill>
                <a:latin typeface="Comic Sans MS" panose="030F0702030302020204" pitchFamily="66" charset="0"/>
              </a:rPr>
              <a:t>“The interpretation may still be very difficult to comprehend”</a:t>
            </a:r>
            <a:endParaRPr lang="en-US" sz="3200" dirty="0"/>
          </a:p>
        </p:txBody>
      </p:sp>
    </p:spTree>
    <p:extLst>
      <p:ext uri="{BB962C8B-B14F-4D97-AF65-F5344CB8AC3E}">
        <p14:creationId xmlns:p14="http://schemas.microsoft.com/office/powerpoint/2010/main" val="15400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style.rotation</p:attrName>
                                        </p:attrNameLst>
                                      </p:cBhvr>
                                      <p:tavLst>
                                        <p:tav tm="0">
                                          <p:val>
                                            <p:fltVal val="90"/>
                                          </p:val>
                                        </p:tav>
                                        <p:tav tm="100000">
                                          <p:val>
                                            <p:fltVal val="0"/>
                                          </p:val>
                                        </p:tav>
                                      </p:tavLst>
                                    </p:anim>
                                    <p:animEffect transition="in" filter="fade">
                                      <p:cBhvr>
                                        <p:cTn id="31" dur="1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fltVal val="0"/>
                                          </p:val>
                                        </p:tav>
                                        <p:tav tm="100000">
                                          <p:val>
                                            <p:strVal val="#ppt_w"/>
                                          </p:val>
                                        </p:tav>
                                      </p:tavLst>
                                    </p:anim>
                                    <p:anim calcmode="lin" valueType="num">
                                      <p:cBhvr>
                                        <p:cTn id="54" dur="1000" fill="hold"/>
                                        <p:tgtEl>
                                          <p:spTgt spid="33"/>
                                        </p:tgtEl>
                                        <p:attrNameLst>
                                          <p:attrName>ppt_h</p:attrName>
                                        </p:attrNameLst>
                                      </p:cBhvr>
                                      <p:tavLst>
                                        <p:tav tm="0">
                                          <p:val>
                                            <p:fltVal val="0"/>
                                          </p:val>
                                        </p:tav>
                                        <p:tav tm="100000">
                                          <p:val>
                                            <p:strVal val="#ppt_h"/>
                                          </p:val>
                                        </p:tav>
                                      </p:tavLst>
                                    </p:anim>
                                    <p:anim calcmode="lin" valueType="num">
                                      <p:cBhvr>
                                        <p:cTn id="55" dur="1000" fill="hold"/>
                                        <p:tgtEl>
                                          <p:spTgt spid="33"/>
                                        </p:tgtEl>
                                        <p:attrNameLst>
                                          <p:attrName>style.rotation</p:attrName>
                                        </p:attrNameLst>
                                      </p:cBhvr>
                                      <p:tavLst>
                                        <p:tav tm="0">
                                          <p:val>
                                            <p:fltVal val="90"/>
                                          </p:val>
                                        </p:tav>
                                        <p:tav tm="100000">
                                          <p:val>
                                            <p:fltVal val="0"/>
                                          </p:val>
                                        </p:tav>
                                      </p:tavLst>
                                    </p:anim>
                                    <p:animEffect transition="in" filter="fade">
                                      <p:cBhvr>
                                        <p:cTn id="56" dur="10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2" grpId="0" animBg="1"/>
      <p:bldP spid="33" grpId="0" animBg="1"/>
      <p:bldP spid="3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401649" y="405438"/>
            <a:ext cx="4836577" cy="634082"/>
          </a:xfrm>
          <a:prstGeom prst="rect">
            <a:avLst/>
          </a:prstGeom>
          <a:ln w="1905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effectLst>
                  <a:outerShdw blurRad="38100" dist="38100" dir="2700000" algn="tl">
                    <a:srgbClr val="000000">
                      <a:alpha val="43137"/>
                    </a:srgbClr>
                  </a:outerShdw>
                </a:effectLst>
                <a:latin typeface="Arial Narrow" panose="020B0606020202030204" pitchFamily="34" charset="0"/>
              </a:rPr>
              <a:t>Important points</a:t>
            </a:r>
          </a:p>
        </p:txBody>
      </p:sp>
      <p:sp>
        <p:nvSpPr>
          <p:cNvPr id="3" name="TextBox 2"/>
          <p:cNvSpPr txBox="1"/>
          <p:nvPr/>
        </p:nvSpPr>
        <p:spPr>
          <a:xfrm>
            <a:off x="879894" y="1486265"/>
            <a:ext cx="10006642" cy="923330"/>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❶ </a:t>
            </a:r>
            <a:r>
              <a:rPr lang="en-US" b="1" dirty="0">
                <a:latin typeface="Arial Narrow" panose="020B0606020202030204" pitchFamily="34" charset="0"/>
              </a:rPr>
              <a:t>This workbook was designed for normally distributed data. The QPDOL.exe workbook may be helpful to determine if a transformation is needed to help normalize data for analysis and if so, ITSEPG should be helpful for graphing the inverse transformed data.</a:t>
            </a:r>
          </a:p>
        </p:txBody>
      </p:sp>
      <p:sp>
        <p:nvSpPr>
          <p:cNvPr id="5" name="TextBox 4"/>
          <p:cNvSpPr txBox="1"/>
          <p:nvPr/>
        </p:nvSpPr>
        <p:spPr>
          <a:xfrm>
            <a:off x="879894" y="2669994"/>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❷ </a:t>
            </a:r>
            <a:r>
              <a:rPr lang="en-US" b="1" dirty="0">
                <a:latin typeface="Arial Narrow" panose="020B0606020202030204" pitchFamily="34" charset="0"/>
              </a:rPr>
              <a:t>A basic assumption of Analysis of Variance is that variances are equal.  While it may not be possible to prove variances are not equal, it is sometimes obvious that variation increases proportionately to the mean.  For instance, as birds grow, they become more variable. Therefore calculations in EPGP are produced for both constant absolute variation and constant coefficient of variation models.</a:t>
            </a:r>
          </a:p>
        </p:txBody>
      </p:sp>
      <p:sp>
        <p:nvSpPr>
          <p:cNvPr id="6" name="TextBox 5"/>
          <p:cNvSpPr txBox="1"/>
          <p:nvPr/>
        </p:nvSpPr>
        <p:spPr>
          <a:xfrm>
            <a:off x="879894" y="4130722"/>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❸ </a:t>
            </a:r>
            <a:r>
              <a:rPr lang="en-US" b="1" dirty="0">
                <a:latin typeface="Arial Narrow" panose="020B0606020202030204" pitchFamily="34" charset="0"/>
              </a:rPr>
              <a:t>EPGP.xls is a planning tool. </a:t>
            </a:r>
            <a:r>
              <a:rPr lang="en-US" b="1">
                <a:latin typeface="Arial Narrow" panose="020B0606020202030204" pitchFamily="34" charset="0"/>
              </a:rPr>
              <a:t>While </a:t>
            </a:r>
            <a:r>
              <a:rPr lang="en-US" b="1" dirty="0">
                <a:latin typeface="Arial Narrow" panose="020B0606020202030204" pitchFamily="34" charset="0"/>
              </a:rPr>
              <a:t>it may be intuitive that having more replication improves the chances of finding statistically significant differences, in reality the determined p-value “is what </a:t>
            </a:r>
            <a:r>
              <a:rPr lang="en-US" b="1">
                <a:latin typeface="Arial Narrow" panose="020B0606020202030204" pitchFamily="34" charset="0"/>
              </a:rPr>
              <a:t>it is.” </a:t>
            </a:r>
            <a:r>
              <a:rPr lang="en-US" b="1" dirty="0">
                <a:latin typeface="Arial Narrow" panose="020B0606020202030204" pitchFamily="34" charset="0"/>
              </a:rPr>
              <a:t>Planning an experiment with a large number of replicates should not influence the determined p-value and should not be interpreted as doing so.</a:t>
            </a:r>
          </a:p>
        </p:txBody>
      </p:sp>
    </p:spTree>
    <p:extLst>
      <p:ext uri="{BB962C8B-B14F-4D97-AF65-F5344CB8AC3E}">
        <p14:creationId xmlns:p14="http://schemas.microsoft.com/office/powerpoint/2010/main" val="40439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t="25743" r="45122" b="3764"/>
          <a:stretch/>
        </p:blipFill>
        <p:spPr>
          <a:xfrm>
            <a:off x="1785762" y="22637"/>
            <a:ext cx="7537524" cy="5239476"/>
          </a:xfrm>
          <a:prstGeom prst="rect">
            <a:avLst/>
          </a:prstGeom>
          <a:ln w="25400">
            <a:solidFill>
              <a:schemeClr val="tx1"/>
            </a:solidFill>
          </a:ln>
        </p:spPr>
      </p:pic>
      <p:sp>
        <p:nvSpPr>
          <p:cNvPr id="3" name="TextBox 2"/>
          <p:cNvSpPr txBox="1"/>
          <p:nvPr/>
        </p:nvSpPr>
        <p:spPr>
          <a:xfrm>
            <a:off x="175744" y="3843232"/>
            <a:ext cx="1473329" cy="584775"/>
          </a:xfrm>
          <a:prstGeom prst="rect">
            <a:avLst/>
          </a:prstGeom>
          <a:solidFill>
            <a:schemeClr val="bg1"/>
          </a:solidFill>
          <a:ln w="28575">
            <a:solidFill>
              <a:srgbClr val="002060"/>
            </a:solidFill>
          </a:ln>
        </p:spPr>
        <p:txBody>
          <a:bodyPr wrap="square" rtlCol="0">
            <a:spAutoFit/>
          </a:bodyPr>
          <a:lstStyle/>
          <a:p>
            <a:pPr algn="ctr"/>
            <a:r>
              <a:rPr lang="en-US" sz="1600" baseline="30000" dirty="0"/>
              <a:t>❶</a:t>
            </a:r>
            <a:r>
              <a:rPr lang="en-US" sz="1600" dirty="0"/>
              <a:t>Spreadsheet:</a:t>
            </a:r>
          </a:p>
          <a:p>
            <a:pPr algn="ctr"/>
            <a:r>
              <a:rPr lang="en-US" sz="1600" dirty="0"/>
              <a:t>Home</a:t>
            </a:r>
          </a:p>
        </p:txBody>
      </p:sp>
      <p:sp>
        <p:nvSpPr>
          <p:cNvPr id="4" name="TextBox 3"/>
          <p:cNvSpPr txBox="1"/>
          <p:nvPr/>
        </p:nvSpPr>
        <p:spPr>
          <a:xfrm>
            <a:off x="1121434" y="3088257"/>
            <a:ext cx="184731" cy="369332"/>
          </a:xfrm>
          <a:prstGeom prst="rect">
            <a:avLst/>
          </a:prstGeom>
          <a:noFill/>
        </p:spPr>
        <p:txBody>
          <a:bodyPr wrap="none" rtlCol="0">
            <a:spAutoFit/>
          </a:bodyPr>
          <a:lstStyle/>
          <a:p>
            <a:endParaRPr lang="en-US" dirty="0"/>
          </a:p>
        </p:txBody>
      </p:sp>
      <p:sp>
        <p:nvSpPr>
          <p:cNvPr id="5" name="TextBox 4"/>
          <p:cNvSpPr txBox="1"/>
          <p:nvPr/>
        </p:nvSpPr>
        <p:spPr>
          <a:xfrm>
            <a:off x="1576523" y="5824635"/>
            <a:ext cx="1499558" cy="584775"/>
          </a:xfrm>
          <a:prstGeom prst="rect">
            <a:avLst/>
          </a:prstGeom>
          <a:noFill/>
          <a:ln w="28575">
            <a:solidFill>
              <a:srgbClr val="002060"/>
            </a:solidFill>
          </a:ln>
        </p:spPr>
        <p:txBody>
          <a:bodyPr wrap="square" rtlCol="0">
            <a:spAutoFit/>
          </a:bodyPr>
          <a:lstStyle/>
          <a:p>
            <a:pPr algn="ctr"/>
            <a:r>
              <a:rPr lang="en-US" sz="1600" baseline="30000" dirty="0"/>
              <a:t>❷</a:t>
            </a:r>
            <a:r>
              <a:rPr lang="en-US" sz="1600" dirty="0"/>
              <a:t>Spreadsheet: Introduction</a:t>
            </a:r>
          </a:p>
        </p:txBody>
      </p:sp>
      <p:sp>
        <p:nvSpPr>
          <p:cNvPr id="6" name="TextBox 5"/>
          <p:cNvSpPr txBox="1"/>
          <p:nvPr/>
        </p:nvSpPr>
        <p:spPr>
          <a:xfrm>
            <a:off x="3738365" y="5786798"/>
            <a:ext cx="1854680" cy="830997"/>
          </a:xfrm>
          <a:prstGeom prst="rect">
            <a:avLst/>
          </a:prstGeom>
          <a:noFill/>
          <a:ln w="28575">
            <a:solidFill>
              <a:srgbClr val="002060"/>
            </a:solidFill>
          </a:ln>
        </p:spPr>
        <p:txBody>
          <a:bodyPr wrap="square" rtlCol="0">
            <a:spAutoFit/>
          </a:bodyPr>
          <a:lstStyle/>
          <a:p>
            <a:pPr algn="ctr"/>
            <a:r>
              <a:rPr lang="en-US" sz="1600" baseline="30000"/>
              <a:t>❸</a:t>
            </a:r>
            <a:r>
              <a:rPr lang="en-US" sz="1600"/>
              <a:t>Spreadsheet:</a:t>
            </a:r>
            <a:endParaRPr lang="en-US" sz="1600" dirty="0"/>
          </a:p>
          <a:p>
            <a:pPr algn="ctr"/>
            <a:r>
              <a:rPr lang="en-US" sz="1600" dirty="0"/>
              <a:t> Calculation of Test Power</a:t>
            </a:r>
          </a:p>
        </p:txBody>
      </p:sp>
      <p:sp>
        <p:nvSpPr>
          <p:cNvPr id="9" name="TextBox 8"/>
          <p:cNvSpPr txBox="1"/>
          <p:nvPr/>
        </p:nvSpPr>
        <p:spPr>
          <a:xfrm>
            <a:off x="6007331" y="5902130"/>
            <a:ext cx="2214744" cy="584775"/>
          </a:xfrm>
          <a:prstGeom prst="rect">
            <a:avLst/>
          </a:prstGeom>
          <a:noFill/>
          <a:ln w="28575">
            <a:solidFill>
              <a:srgbClr val="002060"/>
            </a:solidFill>
          </a:ln>
        </p:spPr>
        <p:txBody>
          <a:bodyPr wrap="square" rtlCol="0">
            <a:spAutoFit/>
          </a:bodyPr>
          <a:lstStyle/>
          <a:p>
            <a:pPr algn="ctr"/>
            <a:r>
              <a:rPr lang="en-US" sz="1600" baseline="30000" dirty="0"/>
              <a:t>❹</a:t>
            </a:r>
            <a:r>
              <a:rPr lang="en-US" sz="1600" dirty="0"/>
              <a:t>Spreadsheet: Inputs &amp; Constant Variance</a:t>
            </a:r>
          </a:p>
        </p:txBody>
      </p:sp>
      <p:sp>
        <p:nvSpPr>
          <p:cNvPr id="10" name="TextBox 9"/>
          <p:cNvSpPr txBox="1"/>
          <p:nvPr/>
        </p:nvSpPr>
        <p:spPr>
          <a:xfrm>
            <a:off x="8730758" y="5869149"/>
            <a:ext cx="1981870" cy="584775"/>
          </a:xfrm>
          <a:prstGeom prst="rect">
            <a:avLst/>
          </a:prstGeom>
          <a:noFill/>
          <a:ln w="28575">
            <a:solidFill>
              <a:srgbClr val="002060"/>
            </a:solidFill>
          </a:ln>
        </p:spPr>
        <p:txBody>
          <a:bodyPr wrap="square" rtlCol="0">
            <a:spAutoFit/>
          </a:bodyPr>
          <a:lstStyle/>
          <a:p>
            <a:pPr algn="ctr"/>
            <a:r>
              <a:rPr lang="en-US" sz="1600" baseline="30000" dirty="0"/>
              <a:t>❺</a:t>
            </a:r>
            <a:r>
              <a:rPr lang="en-US" sz="1600" dirty="0"/>
              <a:t>Spreadsheet: Constant CV</a:t>
            </a:r>
          </a:p>
        </p:txBody>
      </p:sp>
      <p:sp>
        <p:nvSpPr>
          <p:cNvPr id="11" name="TextBox 10"/>
          <p:cNvSpPr txBox="1"/>
          <p:nvPr/>
        </p:nvSpPr>
        <p:spPr>
          <a:xfrm>
            <a:off x="9883240" y="4693680"/>
            <a:ext cx="2214744" cy="584775"/>
          </a:xfrm>
          <a:prstGeom prst="rect">
            <a:avLst/>
          </a:prstGeom>
          <a:solidFill>
            <a:srgbClr val="002060"/>
          </a:solidFill>
          <a:ln w="28575">
            <a:solidFill>
              <a:srgbClr val="002060"/>
            </a:solidFill>
          </a:ln>
        </p:spPr>
        <p:txBody>
          <a:bodyPr wrap="square" rtlCol="0">
            <a:spAutoFit/>
          </a:bodyPr>
          <a:lstStyle/>
          <a:p>
            <a:pPr algn="ctr"/>
            <a:r>
              <a:rPr lang="en-US" sz="1600" baseline="30000" dirty="0">
                <a:solidFill>
                  <a:schemeClr val="bg1"/>
                </a:solidFill>
              </a:rPr>
              <a:t>❻</a:t>
            </a:r>
            <a:r>
              <a:rPr lang="en-US" sz="1600" dirty="0">
                <a:solidFill>
                  <a:schemeClr val="bg1"/>
                </a:solidFill>
              </a:rPr>
              <a:t>Example of Several Means</a:t>
            </a:r>
          </a:p>
        </p:txBody>
      </p:sp>
      <p:cxnSp>
        <p:nvCxnSpPr>
          <p:cNvPr id="13" name="Straight Arrow Connector 12"/>
          <p:cNvCxnSpPr>
            <a:stCxn id="3" idx="2"/>
          </p:cNvCxnSpPr>
          <p:nvPr/>
        </p:nvCxnSpPr>
        <p:spPr>
          <a:xfrm>
            <a:off x="912409" y="4428007"/>
            <a:ext cx="1552117" cy="6757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0"/>
          </p:cNvCxnSpPr>
          <p:nvPr/>
        </p:nvCxnSpPr>
        <p:spPr>
          <a:xfrm flipV="1">
            <a:off x="2326302" y="5343975"/>
            <a:ext cx="1031968" cy="48066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p:cNvCxnSpPr>
          <p:nvPr/>
        </p:nvCxnSpPr>
        <p:spPr>
          <a:xfrm flipH="1" flipV="1">
            <a:off x="4659086" y="5374256"/>
            <a:ext cx="6619" cy="41254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H="1" flipV="1">
            <a:off x="6495983" y="5374256"/>
            <a:ext cx="618720" cy="52787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942217" y="5317355"/>
            <a:ext cx="1674973" cy="5072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387840" y="4986068"/>
            <a:ext cx="495401" cy="11771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par>
                                <p:cTn id="57" presetID="3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ppt_w</p:attrName>
                                        </p:attrNameLst>
                                      </p:cBhvr>
                                      <p:tavLst>
                                        <p:tav tm="0">
                                          <p:val>
                                            <p:fltVal val="0"/>
                                          </p:val>
                                        </p:tav>
                                        <p:tav tm="100000">
                                          <p:val>
                                            <p:strVal val="#ppt_w"/>
                                          </p:val>
                                        </p:tav>
                                      </p:tavLst>
                                    </p:anim>
                                    <p:anim calcmode="lin" valueType="num">
                                      <p:cBhvr>
                                        <p:cTn id="60" dur="1000" fill="hold"/>
                                        <p:tgtEl>
                                          <p:spTgt spid="25"/>
                                        </p:tgtEl>
                                        <p:attrNameLst>
                                          <p:attrName>ppt_h</p:attrName>
                                        </p:attrNameLst>
                                      </p:cBhvr>
                                      <p:tavLst>
                                        <p:tav tm="0">
                                          <p:val>
                                            <p:fltVal val="0"/>
                                          </p:val>
                                        </p:tav>
                                        <p:tav tm="100000">
                                          <p:val>
                                            <p:strVal val="#ppt_h"/>
                                          </p:val>
                                        </p:tav>
                                      </p:tavLst>
                                    </p:anim>
                                    <p:anim calcmode="lin" valueType="num">
                                      <p:cBhvr>
                                        <p:cTn id="61" dur="1000" fill="hold"/>
                                        <p:tgtEl>
                                          <p:spTgt spid="25"/>
                                        </p:tgtEl>
                                        <p:attrNameLst>
                                          <p:attrName>style.rotation</p:attrName>
                                        </p:attrNameLst>
                                      </p:cBhvr>
                                      <p:tavLst>
                                        <p:tav tm="0">
                                          <p:val>
                                            <p:fltVal val="90"/>
                                          </p:val>
                                        </p:tav>
                                        <p:tav tm="100000">
                                          <p:val>
                                            <p:fltVal val="0"/>
                                          </p:val>
                                        </p:tav>
                                      </p:tavLst>
                                    </p:anim>
                                    <p:animEffect transition="in" filter="fade">
                                      <p:cBhvr>
                                        <p:cTn id="6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420384" y="244415"/>
            <a:ext cx="3368159"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Introduction</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284480" y="1078301"/>
            <a:ext cx="11653519" cy="5232202"/>
          </a:xfrm>
          <a:prstGeom prst="rect">
            <a:avLst/>
          </a:prstGeom>
          <a:noFill/>
        </p:spPr>
        <p:txBody>
          <a:bodyPr wrap="square" rtlCol="0">
            <a:spAutoFit/>
          </a:bodyPr>
          <a:lstStyle/>
          <a:p>
            <a:pPr algn="just">
              <a:lnSpc>
                <a:spcPct val="200000"/>
              </a:lnSpc>
            </a:pPr>
            <a:r>
              <a:rPr lang="en-US" b="1" dirty="0">
                <a:solidFill>
                  <a:srgbClr val="0070C0"/>
                </a:solidFill>
              </a:rPr>
              <a:t>Determining experimental power for planning purposes is, by its very nature, a risky business. Experiments are planned because we don't know what the results will be! We hope that the means and variances of control and treated groups will be similar to previous experiments, but that can't be assumed. There is always the possibility that any imposed treatments will affect individuals differently, changing the variation between treatment groups.  </a:t>
            </a:r>
          </a:p>
          <a:p>
            <a:pPr algn="just">
              <a:lnSpc>
                <a:spcPct val="200000"/>
              </a:lnSpc>
              <a:spcBef>
                <a:spcPts val="1200"/>
              </a:spcBef>
              <a:spcAft>
                <a:spcPts val="1200"/>
              </a:spcAft>
            </a:pPr>
            <a:r>
              <a:rPr lang="en-US" b="1" dirty="0"/>
              <a:t>Sometimes the data is not "normally" distributed, for example, frequency distributions do not resemble bell-shaped curves. To analyze non-normal data, some transformation is needed to make it appear normal. QQ Plots may be helpful to see if a given transformation will make the data more "normal" and improve the accuracy of probability estimates using analyses of variance. You can use the workbook QPDOL.exe to check if your data would benefit from some transformation to appear more normally distributed. </a:t>
            </a:r>
          </a:p>
        </p:txBody>
      </p:sp>
    </p:spTree>
    <p:extLst>
      <p:ext uri="{BB962C8B-B14F-4D97-AF65-F5344CB8AC3E}">
        <p14:creationId xmlns:p14="http://schemas.microsoft.com/office/powerpoint/2010/main" val="391898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250358" y="69011"/>
            <a:ext cx="3309790"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Introduction</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398071" y="634082"/>
            <a:ext cx="11014364" cy="2169825"/>
          </a:xfrm>
          <a:prstGeom prst="rect">
            <a:avLst/>
          </a:prstGeom>
          <a:noFill/>
        </p:spPr>
        <p:txBody>
          <a:bodyPr wrap="square" rtlCol="0">
            <a:spAutoFit/>
          </a:bodyPr>
          <a:lstStyle/>
          <a:p>
            <a:pPr algn="just">
              <a:lnSpc>
                <a:spcPct val="150000"/>
              </a:lnSpc>
            </a:pPr>
            <a:r>
              <a:rPr lang="en-US" b="1" dirty="0"/>
              <a:t>When estimating experimental power, it is important to know the variation expected in the results. It is just as important to know the mean of the control or normal reference group. The example in the graph below shows how important it is to know both the mean and standard error when estimating experimental power.</a:t>
            </a:r>
          </a:p>
          <a:p>
            <a:pPr algn="ctr">
              <a:lnSpc>
                <a:spcPct val="150000"/>
              </a:lnSpc>
            </a:pPr>
            <a:r>
              <a:rPr lang="en-US" b="1" dirty="0">
                <a:solidFill>
                  <a:srgbClr val="FF0000"/>
                </a:solidFill>
              </a:rPr>
              <a:t>For planning purposes, it may be best to use the expected mean of the control or reference group. Then the estimated power will be for differences from that mean. </a:t>
            </a:r>
          </a:p>
        </p:txBody>
      </p:sp>
      <p:pic>
        <p:nvPicPr>
          <p:cNvPr id="7" name="Picture 6"/>
          <p:cNvPicPr>
            <a:picLocks noChangeAspect="1"/>
          </p:cNvPicPr>
          <p:nvPr/>
        </p:nvPicPr>
        <p:blipFill>
          <a:blip r:embed="rId2"/>
          <a:stretch>
            <a:fillRect/>
          </a:stretch>
        </p:blipFill>
        <p:spPr>
          <a:xfrm>
            <a:off x="2887185" y="2760946"/>
            <a:ext cx="6036135" cy="4055376"/>
          </a:xfrm>
          <a:prstGeom prst="rect">
            <a:avLst/>
          </a:prstGeom>
          <a:ln w="28575">
            <a:solidFill>
              <a:srgbClr val="002060"/>
            </a:solidFill>
          </a:ln>
        </p:spPr>
      </p:pic>
    </p:spTree>
    <p:extLst>
      <p:ext uri="{BB962C8B-B14F-4D97-AF65-F5344CB8AC3E}">
        <p14:creationId xmlns:p14="http://schemas.microsoft.com/office/powerpoint/2010/main" val="85945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4250358" y="69011"/>
            <a:ext cx="3309790"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b="1" dirty="0">
                <a:solidFill>
                  <a:schemeClr val="tx2"/>
                </a:solidFill>
                <a:effectLst>
                  <a:outerShdw blurRad="38100" dist="38100" dir="2700000" algn="tl">
                    <a:srgbClr val="000000">
                      <a:alpha val="43137"/>
                    </a:srgbClr>
                  </a:outerShdw>
                </a:effectLst>
                <a:latin typeface="Arial Narrow" panose="020B0606020202030204" pitchFamily="34" charset="0"/>
              </a:rPr>
              <a:t>Important</a:t>
            </a:r>
            <a:endParaRPr lang="ko-KR" altLang="en-US" b="1" dirty="0">
              <a:solidFill>
                <a:schemeClr val="tx2"/>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4"/>
          <p:cNvSpPr txBox="1"/>
          <p:nvPr/>
        </p:nvSpPr>
        <p:spPr>
          <a:xfrm>
            <a:off x="526212" y="703093"/>
            <a:ext cx="11102196" cy="8798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lnSpc>
                <a:spcPct val="150000"/>
              </a:lnSpc>
              <a:spcBef>
                <a:spcPts val="600"/>
              </a:spcBef>
              <a:spcAft>
                <a:spcPts val="600"/>
              </a:spcAft>
            </a:pPr>
            <a:r>
              <a:rPr lang="en-US" sz="1600" b="1" dirty="0">
                <a:solidFill>
                  <a:schemeClr val="tx1"/>
                </a:solidFill>
                <a:cs typeface="Calibri" panose="020F0502020204030204" pitchFamily="34" charset="0"/>
              </a:rPr>
              <a:t>IF</a:t>
            </a:r>
            <a:r>
              <a:rPr lang="en-US" sz="1600" b="1" baseline="0" dirty="0">
                <a:solidFill>
                  <a:schemeClr val="tx1"/>
                </a:solidFill>
                <a:cs typeface="Calibri" panose="020F0502020204030204" pitchFamily="34" charset="0"/>
              </a:rPr>
              <a:t> THE TARGET MEAN AND TARGET STANDARD DEVIATION WERE DERIVED FROM TRANSFORMED DATA, THEN THE EXPERIMENTAL POWER SHOULD BE ESTIMATED FROM THE INVERSE TRANSFORMED SCALES FOUND ON THE SCALE SPREADSHEETS FOR THE APPROPRIATE TRANSFORMATION:</a:t>
            </a:r>
          </a:p>
        </p:txBody>
      </p:sp>
      <p:pic>
        <p:nvPicPr>
          <p:cNvPr id="2" name="Picture 1"/>
          <p:cNvPicPr>
            <a:picLocks noChangeAspect="1"/>
          </p:cNvPicPr>
          <p:nvPr/>
        </p:nvPicPr>
        <p:blipFill rotWithShape="1">
          <a:blip r:embed="rId2"/>
          <a:srcRect t="26170" r="45309"/>
          <a:stretch/>
        </p:blipFill>
        <p:spPr>
          <a:xfrm>
            <a:off x="4250358" y="1623652"/>
            <a:ext cx="6932764" cy="5064531"/>
          </a:xfrm>
          <a:prstGeom prst="rect">
            <a:avLst/>
          </a:prstGeom>
          <a:ln w="25400">
            <a:solidFill>
              <a:srgbClr val="002060"/>
            </a:solidFill>
          </a:ln>
        </p:spPr>
      </p:pic>
      <p:sp>
        <p:nvSpPr>
          <p:cNvPr id="5" name="TextBox 4"/>
          <p:cNvSpPr txBox="1"/>
          <p:nvPr/>
        </p:nvSpPr>
        <p:spPr>
          <a:xfrm>
            <a:off x="526212" y="2952206"/>
            <a:ext cx="3387635" cy="1200329"/>
          </a:xfrm>
          <a:prstGeom prst="rect">
            <a:avLst/>
          </a:prstGeom>
          <a:noFill/>
        </p:spPr>
        <p:txBody>
          <a:bodyPr wrap="square" rtlCol="0">
            <a:spAutoFit/>
          </a:bodyPr>
          <a:lstStyle/>
          <a:p>
            <a:r>
              <a:rPr lang="en-US" b="1" dirty="0">
                <a:solidFill>
                  <a:srgbClr val="FF0000"/>
                </a:solidFill>
                <a:cs typeface="Calibri" panose="020F0502020204030204" pitchFamily="34" charset="0"/>
              </a:rPr>
              <a:t>USE THE WORKBOOK ITSEPG.EXE INSTEAD OF THIS ONE FOR NORMALLY DISTRIBUTED DATA</a:t>
            </a:r>
          </a:p>
          <a:p>
            <a:endParaRPr lang="en-US" dirty="0"/>
          </a:p>
        </p:txBody>
      </p:sp>
    </p:spTree>
    <p:extLst>
      <p:ext uri="{BB962C8B-B14F-4D97-AF65-F5344CB8AC3E}">
        <p14:creationId xmlns:p14="http://schemas.microsoft.com/office/powerpoint/2010/main" val="152609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090" t="22276" r="11320" b="5122"/>
          <a:stretch/>
        </p:blipFill>
        <p:spPr>
          <a:xfrm>
            <a:off x="1207698" y="1676854"/>
            <a:ext cx="9573882" cy="5065901"/>
          </a:xfrm>
          <a:prstGeom prst="rect">
            <a:avLst/>
          </a:prstGeom>
          <a:ln w="28575">
            <a:solidFill>
              <a:srgbClr val="002060"/>
            </a:solidFill>
          </a:ln>
        </p:spPr>
      </p:pic>
      <p:sp>
        <p:nvSpPr>
          <p:cNvPr id="2" name="TextBox 1"/>
          <p:cNvSpPr txBox="1"/>
          <p:nvPr/>
        </p:nvSpPr>
        <p:spPr>
          <a:xfrm>
            <a:off x="609944" y="-39202"/>
            <a:ext cx="10940830"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1 - Calculation of Test Power – For Example</a:t>
            </a:r>
          </a:p>
        </p:txBody>
      </p:sp>
      <p:sp>
        <p:nvSpPr>
          <p:cNvPr id="8" name="TextBox 7"/>
          <p:cNvSpPr txBox="1"/>
          <p:nvPr/>
        </p:nvSpPr>
        <p:spPr>
          <a:xfrm>
            <a:off x="972589" y="640702"/>
            <a:ext cx="3466407" cy="369332"/>
          </a:xfrm>
          <a:prstGeom prst="rect">
            <a:avLst/>
          </a:prstGeom>
          <a:noFill/>
          <a:ln w="28575">
            <a:solidFill>
              <a:srgbClr val="002060"/>
            </a:solidFill>
          </a:ln>
        </p:spPr>
        <p:txBody>
          <a:bodyPr wrap="square" rtlCol="0">
            <a:spAutoFit/>
          </a:bodyPr>
          <a:lstStyle/>
          <a:p>
            <a:r>
              <a:rPr lang="en-US" dirty="0"/>
              <a:t>Null distribution, mean of 2.66</a:t>
            </a:r>
          </a:p>
        </p:txBody>
      </p:sp>
      <p:sp>
        <p:nvSpPr>
          <p:cNvPr id="9" name="TextBox 8"/>
          <p:cNvSpPr txBox="1"/>
          <p:nvPr/>
        </p:nvSpPr>
        <p:spPr>
          <a:xfrm>
            <a:off x="2182089" y="1010034"/>
            <a:ext cx="1463040" cy="369332"/>
          </a:xfrm>
          <a:prstGeom prst="rect">
            <a:avLst/>
          </a:prstGeom>
          <a:noFill/>
          <a:ln w="28575">
            <a:solidFill>
              <a:srgbClr val="002060"/>
            </a:solidFill>
          </a:ln>
        </p:spPr>
        <p:txBody>
          <a:bodyPr wrap="square" rtlCol="0">
            <a:spAutoFit/>
          </a:bodyPr>
          <a:lstStyle/>
          <a:p>
            <a:pPr algn="ctr"/>
            <a:r>
              <a:rPr lang="en-US" dirty="0"/>
              <a:t>SD of 0.158</a:t>
            </a:r>
          </a:p>
        </p:txBody>
      </p:sp>
      <p:sp>
        <p:nvSpPr>
          <p:cNvPr id="10" name="TextBox 9"/>
          <p:cNvSpPr txBox="1"/>
          <p:nvPr/>
        </p:nvSpPr>
        <p:spPr>
          <a:xfrm>
            <a:off x="6629399" y="568858"/>
            <a:ext cx="4419600" cy="369332"/>
          </a:xfrm>
          <a:prstGeom prst="rect">
            <a:avLst/>
          </a:prstGeom>
          <a:noFill/>
          <a:ln w="28575">
            <a:solidFill>
              <a:srgbClr val="C00000"/>
            </a:solidFill>
          </a:ln>
        </p:spPr>
        <p:txBody>
          <a:bodyPr wrap="square" rtlCol="0">
            <a:spAutoFit/>
          </a:bodyPr>
          <a:lstStyle/>
          <a:p>
            <a:r>
              <a:rPr lang="en-US" dirty="0"/>
              <a:t>Alternative distribution, mean of 2.766 (+4%)</a:t>
            </a:r>
          </a:p>
        </p:txBody>
      </p:sp>
      <p:sp>
        <p:nvSpPr>
          <p:cNvPr id="11" name="TextBox 10"/>
          <p:cNvSpPr txBox="1"/>
          <p:nvPr/>
        </p:nvSpPr>
        <p:spPr>
          <a:xfrm>
            <a:off x="8030786" y="938190"/>
            <a:ext cx="1832957" cy="369332"/>
          </a:xfrm>
          <a:prstGeom prst="rect">
            <a:avLst/>
          </a:prstGeom>
          <a:noFill/>
          <a:ln w="28575">
            <a:solidFill>
              <a:srgbClr val="C00000"/>
            </a:solidFill>
          </a:ln>
        </p:spPr>
        <p:txBody>
          <a:bodyPr wrap="square" rtlCol="0">
            <a:spAutoFit/>
          </a:bodyPr>
          <a:lstStyle/>
          <a:p>
            <a:r>
              <a:rPr lang="en-US" dirty="0"/>
              <a:t>Same SD of 0.158 </a:t>
            </a:r>
          </a:p>
        </p:txBody>
      </p:sp>
      <p:cxnSp>
        <p:nvCxnSpPr>
          <p:cNvPr id="13" name="Straight Arrow Connector 12"/>
          <p:cNvCxnSpPr>
            <a:stCxn id="9" idx="2"/>
          </p:cNvCxnSpPr>
          <p:nvPr/>
        </p:nvCxnSpPr>
        <p:spPr>
          <a:xfrm>
            <a:off x="2913609" y="1379366"/>
            <a:ext cx="2449303" cy="142421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72305" y="2705519"/>
            <a:ext cx="806335" cy="338554"/>
          </a:xfrm>
          <a:prstGeom prst="rect">
            <a:avLst/>
          </a:prstGeom>
          <a:noFill/>
          <a:ln w="28575">
            <a:solidFill>
              <a:schemeClr val="accent6">
                <a:lumMod val="75000"/>
              </a:schemeClr>
            </a:solidFill>
          </a:ln>
        </p:spPr>
        <p:txBody>
          <a:bodyPr wrap="square" rtlCol="0">
            <a:spAutoFit/>
          </a:bodyPr>
          <a:lstStyle/>
          <a:p>
            <a:r>
              <a:rPr lang="en-US" sz="1600" dirty="0"/>
              <a:t>Rep = 4</a:t>
            </a:r>
          </a:p>
        </p:txBody>
      </p:sp>
      <p:cxnSp>
        <p:nvCxnSpPr>
          <p:cNvPr id="19" name="Straight Arrow Connector 18"/>
          <p:cNvCxnSpPr>
            <a:stCxn id="17" idx="1"/>
          </p:cNvCxnSpPr>
          <p:nvPr/>
        </p:nvCxnSpPr>
        <p:spPr>
          <a:xfrm flipH="1" flipV="1">
            <a:off x="9863743" y="1918456"/>
            <a:ext cx="1308562" cy="95634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9863743" y="938190"/>
            <a:ext cx="708478" cy="11828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374922" y="2182483"/>
            <a:ext cx="3285644" cy="457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CDE6ED6A-21F5-4AFC-BF55-22732417FFB4}"/>
              </a:ext>
            </a:extLst>
          </p:cNvPr>
          <p:cNvGraphicFramePr>
            <a:graphicFrameLocks/>
          </p:cNvGraphicFramePr>
          <p:nvPr>
            <p:extLst>
              <p:ext uri="{D42A27DB-BD31-4B8C-83A1-F6EECF244321}">
                <p14:modId xmlns:p14="http://schemas.microsoft.com/office/powerpoint/2010/main" val="4144845266"/>
              </p:ext>
            </p:extLst>
          </p:nvPr>
        </p:nvGraphicFramePr>
        <p:xfrm>
          <a:off x="2311879" y="897730"/>
          <a:ext cx="7341079" cy="50625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015980" y="3769506"/>
            <a:ext cx="1768415" cy="923330"/>
          </a:xfrm>
          <a:prstGeom prst="rect">
            <a:avLst/>
          </a:prstGeom>
          <a:solidFill>
            <a:srgbClr val="002060"/>
          </a:solidFill>
          <a:ln w="28575">
            <a:solidFill>
              <a:srgbClr val="C00000"/>
            </a:solidFill>
          </a:ln>
        </p:spPr>
        <p:txBody>
          <a:bodyPr wrap="square" rtlCol="0">
            <a:spAutoFit/>
          </a:bodyPr>
          <a:lstStyle/>
          <a:p>
            <a:pPr algn="ctr"/>
            <a:r>
              <a:rPr lang="en-US" b="1" dirty="0">
                <a:solidFill>
                  <a:srgbClr val="FFC000"/>
                </a:solidFill>
              </a:rPr>
              <a:t>Better Experimental Power</a:t>
            </a:r>
          </a:p>
        </p:txBody>
      </p:sp>
      <p:cxnSp>
        <p:nvCxnSpPr>
          <p:cNvPr id="12" name="Straight Arrow Connector 11"/>
          <p:cNvCxnSpPr>
            <a:stCxn id="3" idx="1"/>
          </p:cNvCxnSpPr>
          <p:nvPr/>
        </p:nvCxnSpPr>
        <p:spPr>
          <a:xfrm flipH="1">
            <a:off x="8489106" y="4231171"/>
            <a:ext cx="1526874" cy="5735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62642" y="116065"/>
            <a:ext cx="10808898"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1 - Calculation of Test Power – For Example</a:t>
            </a:r>
          </a:p>
        </p:txBody>
      </p:sp>
      <p:sp>
        <p:nvSpPr>
          <p:cNvPr id="7" name="TextBox 6"/>
          <p:cNvSpPr txBox="1"/>
          <p:nvPr/>
        </p:nvSpPr>
        <p:spPr>
          <a:xfrm>
            <a:off x="7884543" y="5601435"/>
            <a:ext cx="1768415" cy="923330"/>
          </a:xfrm>
          <a:prstGeom prst="rect">
            <a:avLst/>
          </a:prstGeom>
          <a:solidFill>
            <a:srgbClr val="002060"/>
          </a:solidFill>
          <a:ln w="28575">
            <a:solidFill>
              <a:srgbClr val="C00000"/>
            </a:solidFill>
          </a:ln>
        </p:spPr>
        <p:txBody>
          <a:bodyPr wrap="square" rtlCol="0">
            <a:spAutoFit/>
          </a:bodyPr>
          <a:lstStyle/>
          <a:p>
            <a:pPr algn="ctr"/>
            <a:r>
              <a:rPr lang="en-US" b="1" dirty="0">
                <a:solidFill>
                  <a:srgbClr val="FFC000"/>
                </a:solidFill>
              </a:rPr>
              <a:t>The results are different</a:t>
            </a:r>
          </a:p>
          <a:p>
            <a:pPr algn="ctr"/>
            <a:r>
              <a:rPr lang="en-US" b="1" dirty="0">
                <a:solidFill>
                  <a:srgbClr val="FFC000"/>
                </a:solidFill>
              </a:rPr>
              <a:t>at 5%</a:t>
            </a:r>
          </a:p>
        </p:txBody>
      </p:sp>
      <p:sp>
        <p:nvSpPr>
          <p:cNvPr id="11" name="Right Brace 10"/>
          <p:cNvSpPr/>
          <p:nvPr/>
        </p:nvSpPr>
        <p:spPr>
          <a:xfrm rot="5400000">
            <a:off x="8444380" y="4504152"/>
            <a:ext cx="493149" cy="1487979"/>
          </a:xfrm>
          <a:prstGeom prst="rightBrace">
            <a:avLst>
              <a:gd name="adj1" fmla="val 8333"/>
              <a:gd name="adj2" fmla="val 48881"/>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6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046" y="967652"/>
            <a:ext cx="5464916" cy="1775547"/>
          </a:xfrm>
          <a:prstGeom prst="rect">
            <a:avLst/>
          </a:prstGeom>
          <a:noFill/>
          <a:ln w="28575">
            <a:solidFill>
              <a:srgbClr val="002060"/>
            </a:solidFill>
          </a:ln>
        </p:spPr>
        <p:txBody>
          <a:bodyPr wrap="square" rtlCol="0">
            <a:spAutoFit/>
          </a:bodyPr>
          <a:lstStyle/>
          <a:p>
            <a:pPr algn="just">
              <a:lnSpc>
                <a:spcPct val="150000"/>
              </a:lnSpc>
            </a:pPr>
            <a:r>
              <a:rPr lang="en-US" b="1" baseline="30000" dirty="0">
                <a:solidFill>
                  <a:srgbClr val="002060"/>
                </a:solidFill>
              </a:rPr>
              <a:t>❶</a:t>
            </a:r>
            <a:r>
              <a:rPr lang="en-US" b="1" dirty="0">
                <a:solidFill>
                  <a:srgbClr val="002060"/>
                </a:solidFill>
              </a:rPr>
              <a:t>The two sheets included in this workbook calculate power of a t-test based on two samples of size n </a:t>
            </a:r>
            <a:r>
              <a:rPr lang="en-US" b="1">
                <a:solidFill>
                  <a:srgbClr val="002060"/>
                </a:solidFill>
              </a:rPr>
              <a:t>Reps each </a:t>
            </a:r>
            <a:r>
              <a:rPr lang="en-US" b="1" dirty="0">
                <a:solidFill>
                  <a:srgbClr val="002060"/>
                </a:solidFill>
              </a:rPr>
              <a:t>when trying to separate two distributions with given means and variances (null and alternative) </a:t>
            </a:r>
          </a:p>
        </p:txBody>
      </p:sp>
      <p:sp>
        <p:nvSpPr>
          <p:cNvPr id="4" name="TextBox 3"/>
          <p:cNvSpPr txBox="1"/>
          <p:nvPr/>
        </p:nvSpPr>
        <p:spPr>
          <a:xfrm>
            <a:off x="6409427" y="1822944"/>
            <a:ext cx="5448758" cy="1338828"/>
          </a:xfrm>
          <a:prstGeom prst="rect">
            <a:avLst/>
          </a:prstGeom>
          <a:solidFill>
            <a:srgbClr val="002060"/>
          </a:solidFill>
          <a:ln w="28575">
            <a:solidFill>
              <a:srgbClr val="002060"/>
            </a:solidFill>
          </a:ln>
        </p:spPr>
        <p:txBody>
          <a:bodyPr wrap="square" rtlCol="0">
            <a:spAutoFit/>
          </a:bodyPr>
          <a:lstStyle/>
          <a:p>
            <a:pPr algn="just">
              <a:lnSpc>
                <a:spcPct val="150000"/>
              </a:lnSpc>
            </a:pPr>
            <a:r>
              <a:rPr lang="en-US" b="1" baseline="30000" dirty="0">
                <a:solidFill>
                  <a:schemeClr val="bg1"/>
                </a:solidFill>
              </a:rPr>
              <a:t>❷</a:t>
            </a:r>
            <a:r>
              <a:rPr lang="en-US" b="1" dirty="0">
                <a:solidFill>
                  <a:schemeClr val="bg1"/>
                </a:solidFill>
              </a:rPr>
              <a:t>Both sheets allow the choice of % difference in means of the null and alternative distributions and baseline (null) standard deviation. </a:t>
            </a:r>
          </a:p>
        </p:txBody>
      </p:sp>
      <p:sp>
        <p:nvSpPr>
          <p:cNvPr id="5" name="TextBox 4"/>
          <p:cNvSpPr txBox="1"/>
          <p:nvPr/>
        </p:nvSpPr>
        <p:spPr>
          <a:xfrm>
            <a:off x="401046" y="3235002"/>
            <a:ext cx="5464916" cy="1754326"/>
          </a:xfrm>
          <a:prstGeom prst="rect">
            <a:avLst/>
          </a:prstGeom>
          <a:solidFill>
            <a:srgbClr val="002060"/>
          </a:solidFill>
          <a:ln w="28575">
            <a:solidFill>
              <a:srgbClr val="002060"/>
            </a:solidFill>
          </a:ln>
        </p:spPr>
        <p:txBody>
          <a:bodyPr wrap="square" rtlCol="0">
            <a:spAutoFit/>
          </a:bodyPr>
          <a:lstStyle/>
          <a:p>
            <a:pPr algn="just">
              <a:lnSpc>
                <a:spcPct val="150000"/>
              </a:lnSpc>
            </a:pPr>
            <a:r>
              <a:rPr lang="en-US" b="1" baseline="30000" dirty="0">
                <a:solidFill>
                  <a:schemeClr val="bg1"/>
                </a:solidFill>
              </a:rPr>
              <a:t>❸</a:t>
            </a:r>
            <a:r>
              <a:rPr lang="en-US" b="1" dirty="0">
                <a:solidFill>
                  <a:schemeClr val="bg1"/>
                </a:solidFill>
              </a:rPr>
              <a:t>The standard deviation of the alternative distribution is then calculated either based on constant CV (Constant CV sheet) or is set equal to that of null distribution (Constant Variance Sheet) </a:t>
            </a:r>
          </a:p>
        </p:txBody>
      </p:sp>
      <p:sp>
        <p:nvSpPr>
          <p:cNvPr id="6" name="TextBox 5"/>
          <p:cNvSpPr txBox="1"/>
          <p:nvPr/>
        </p:nvSpPr>
        <p:spPr>
          <a:xfrm>
            <a:off x="6409426" y="3771283"/>
            <a:ext cx="5448757" cy="2585323"/>
          </a:xfrm>
          <a:prstGeom prst="rect">
            <a:avLst/>
          </a:prstGeom>
          <a:noFill/>
          <a:ln w="28575">
            <a:solidFill>
              <a:srgbClr val="002060"/>
            </a:solidFill>
          </a:ln>
        </p:spPr>
        <p:txBody>
          <a:bodyPr wrap="square" rtlCol="0">
            <a:spAutoFit/>
          </a:bodyPr>
          <a:lstStyle/>
          <a:p>
            <a:pPr algn="just">
              <a:lnSpc>
                <a:spcPct val="150000"/>
              </a:lnSpc>
            </a:pPr>
            <a:r>
              <a:rPr lang="en-US" b="1" baseline="30000" dirty="0">
                <a:solidFill>
                  <a:srgbClr val="002060"/>
                </a:solidFill>
              </a:rPr>
              <a:t>❹</a:t>
            </a:r>
            <a:r>
              <a:rPr lang="en-US" b="1" dirty="0">
                <a:solidFill>
                  <a:srgbClr val="002060"/>
                </a:solidFill>
              </a:rPr>
              <a:t>The calculation of the test power consists of determining needs separating the area under the probability density function of alternative distribution outside of the bounds determining the 95% confidence interval of the null distribution (see explanation and figure above) </a:t>
            </a:r>
          </a:p>
        </p:txBody>
      </p:sp>
      <p:sp>
        <p:nvSpPr>
          <p:cNvPr id="7" name="TextBox 6"/>
          <p:cNvSpPr txBox="1"/>
          <p:nvPr/>
        </p:nvSpPr>
        <p:spPr>
          <a:xfrm>
            <a:off x="3226278" y="124692"/>
            <a:ext cx="4882551"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rPr>
              <a:t>STEP 2 - NOTES</a:t>
            </a:r>
          </a:p>
        </p:txBody>
      </p:sp>
    </p:spTree>
    <p:extLst>
      <p:ext uri="{BB962C8B-B14F-4D97-AF65-F5344CB8AC3E}">
        <p14:creationId xmlns:p14="http://schemas.microsoft.com/office/powerpoint/2010/main" val="10295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TotalTime>
  <Words>1249</Words>
  <Application>Microsoft Macintosh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Calibri</vt:lpstr>
      <vt:lpstr>Calibri Light</vt:lpstr>
      <vt:lpstr>Comic Sans MS</vt:lpstr>
      <vt:lpstr>Helvetica</vt:lpstr>
      <vt:lpstr>맑은 고딕</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c:creator>
  <cp:lastModifiedBy>Erin</cp:lastModifiedBy>
  <cp:revision>159</cp:revision>
  <dcterms:created xsi:type="dcterms:W3CDTF">2017-04-14T15:06:37Z</dcterms:created>
  <dcterms:modified xsi:type="dcterms:W3CDTF">2018-05-09T20:39:46Z</dcterms:modified>
</cp:coreProperties>
</file>