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3" r:id="rId3"/>
    <p:sldId id="314" r:id="rId4"/>
    <p:sldId id="316" r:id="rId5"/>
    <p:sldId id="304" r:id="rId6"/>
    <p:sldId id="305" r:id="rId7"/>
    <p:sldId id="317" r:id="rId8"/>
    <p:sldId id="318" r:id="rId9"/>
    <p:sldId id="319" r:id="rId10"/>
    <p:sldId id="280" r:id="rId11"/>
    <p:sldId id="306" r:id="rId12"/>
    <p:sldId id="307" r:id="rId13"/>
    <p:sldId id="308" r:id="rId14"/>
    <p:sldId id="309" r:id="rId15"/>
    <p:sldId id="310" r:id="rId16"/>
    <p:sldId id="270" r:id="rId17"/>
    <p:sldId id="311" r:id="rId18"/>
    <p:sldId id="26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A0000"/>
    <a:srgbClr val="0092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02" autoAdjust="0"/>
    <p:restoredTop sz="94660"/>
  </p:normalViewPr>
  <p:slideViewPr>
    <p:cSldViewPr snapToGrid="0">
      <p:cViewPr>
        <p:scale>
          <a:sx n="195" d="100"/>
          <a:sy n="195" d="100"/>
        </p:scale>
        <p:origin x="-2600" y="-52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69650-34DF-46D1-B54B-A3E0A2D001A2}" type="datetimeFigureOut">
              <a:rPr lang="en-US" smtClean="0"/>
              <a:t>5/9/18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C3C1B-A32B-449C-A1B9-0D91A6389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316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69650-34DF-46D1-B54B-A3E0A2D001A2}" type="datetimeFigureOut">
              <a:rPr lang="en-US" smtClean="0"/>
              <a:t>5/9/18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C3C1B-A32B-449C-A1B9-0D91A6389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74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69650-34DF-46D1-B54B-A3E0A2D001A2}" type="datetimeFigureOut">
              <a:rPr lang="en-US" smtClean="0"/>
              <a:t>5/9/18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C3C1B-A32B-449C-A1B9-0D91A6389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267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69650-34DF-46D1-B54B-A3E0A2D001A2}" type="datetimeFigureOut">
              <a:rPr lang="en-US" smtClean="0"/>
              <a:t>5/9/18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C3C1B-A32B-449C-A1B9-0D91A6389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803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69650-34DF-46D1-B54B-A3E0A2D001A2}" type="datetimeFigureOut">
              <a:rPr lang="en-US" smtClean="0"/>
              <a:t>5/9/18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C3C1B-A32B-449C-A1B9-0D91A6389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700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69650-34DF-46D1-B54B-A3E0A2D001A2}" type="datetimeFigureOut">
              <a:rPr lang="en-US" smtClean="0"/>
              <a:t>5/9/18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C3C1B-A32B-449C-A1B9-0D91A6389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068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69650-34DF-46D1-B54B-A3E0A2D001A2}" type="datetimeFigureOut">
              <a:rPr lang="en-US" smtClean="0"/>
              <a:t>5/9/18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C3C1B-A32B-449C-A1B9-0D91A6389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799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69650-34DF-46D1-B54B-A3E0A2D001A2}" type="datetimeFigureOut">
              <a:rPr lang="en-US" smtClean="0"/>
              <a:t>5/9/18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C3C1B-A32B-449C-A1B9-0D91A6389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407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69650-34DF-46D1-B54B-A3E0A2D001A2}" type="datetimeFigureOut">
              <a:rPr lang="en-US" smtClean="0"/>
              <a:t>5/9/18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C3C1B-A32B-449C-A1B9-0D91A6389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919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69650-34DF-46D1-B54B-A3E0A2D001A2}" type="datetimeFigureOut">
              <a:rPr lang="en-US" smtClean="0"/>
              <a:t>5/9/18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C3C1B-A32B-449C-A1B9-0D91A6389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422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69650-34DF-46D1-B54B-A3E0A2D001A2}" type="datetimeFigureOut">
              <a:rPr lang="en-US" smtClean="0"/>
              <a:t>5/9/18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C3C1B-A32B-449C-A1B9-0D91A6389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738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69650-34DF-46D1-B54B-A3E0A2D001A2}" type="datetimeFigureOut">
              <a:rPr lang="en-US" smtClean="0"/>
              <a:t>5/9/18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C3C1B-A32B-449C-A1B9-0D91A6389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721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5"/>
          <p:cNvSpPr/>
          <p:nvPr/>
        </p:nvSpPr>
        <p:spPr>
          <a:xfrm>
            <a:off x="5364725" y="2097783"/>
            <a:ext cx="5985165" cy="1593025"/>
          </a:xfrm>
          <a:prstGeom prst="rect">
            <a:avLst/>
          </a:prstGeom>
          <a:noFill/>
        </p:spPr>
        <p:txBody>
          <a:bodyPr wrap="none" lIns="91440" tIns="45720" rIns="91440" bIns="4572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ko-KR" sz="2000" b="1" cap="none" spc="50" dirty="0">
              <a:ln w="11430"/>
              <a:solidFill>
                <a:schemeClr val="tx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직사각형 6">
            <a:extLst>
              <a:ext uri="{FF2B5EF4-FFF2-40B4-BE49-F238E27FC236}">
                <a16:creationId xmlns:a16="http://schemas.microsoft.com/office/drawing/2014/main" xmlns="" id="{D2F65202-3D96-A54E-93DB-28F4DA258262}"/>
              </a:ext>
            </a:extLst>
          </p:cNvPr>
          <p:cNvSpPr/>
          <p:nvPr/>
        </p:nvSpPr>
        <p:spPr>
          <a:xfrm>
            <a:off x="4099829" y="915924"/>
            <a:ext cx="5534999" cy="670592"/>
          </a:xfrm>
          <a:prstGeom prst="rect">
            <a:avLst/>
          </a:prstGeom>
          <a:noFill/>
        </p:spPr>
        <p:txBody>
          <a:bodyPr wrap="none" lIns="91440" tIns="45720" rIns="91440" bIns="4572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4400" b="1" dirty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sx="1000" sy="1000" algn="tl">
                    <a:srgbClr val="000000"/>
                  </a:outerShdw>
                </a:effectLst>
                <a:latin typeface="Helvetica" pitchFamily="2" charset="0"/>
              </a:rPr>
              <a:t>E</a:t>
            </a:r>
            <a:r>
              <a:rPr lang="en-US" altLang="ko-KR" sz="4400" b="1" dirty="0">
                <a:ln w="10541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sx="1000" sy="1000" algn="tl">
                    <a:srgbClr val="000000"/>
                  </a:outerShdw>
                </a:effectLst>
                <a:latin typeface="Helvetica" pitchFamily="2" charset="0"/>
              </a:rPr>
              <a:t>xperimental</a:t>
            </a:r>
            <a:r>
              <a:rPr lang="en-US" altLang="ko-KR" sz="4400" b="1" cap="none" spc="0" baseline="0" dirty="0">
                <a:ln w="10541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sx="1000" sy="1000" algn="tl">
                    <a:srgbClr val="000000"/>
                  </a:outerShdw>
                </a:effectLst>
                <a:latin typeface="Helvetica" pitchFamily="2" charset="0"/>
              </a:rPr>
              <a:t> </a:t>
            </a:r>
            <a:r>
              <a:rPr lang="en-US" altLang="ko-KR" sz="4400" b="1" cap="none" spc="0" baseline="0" dirty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sx="1000" sy="1000" algn="tl">
                    <a:srgbClr val="000000"/>
                  </a:outerShdw>
                </a:effectLst>
                <a:latin typeface="Helvetica" pitchFamily="2" charset="0"/>
              </a:rPr>
              <a:t>S</a:t>
            </a:r>
            <a:r>
              <a:rPr lang="en-US" altLang="ko-KR" sz="4400" b="1" dirty="0">
                <a:ln w="10541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sx="1000" sy="1000" algn="tl">
                    <a:srgbClr val="000000"/>
                  </a:outerShdw>
                </a:effectLst>
                <a:latin typeface="Helvetica" pitchFamily="2" charset="0"/>
              </a:rPr>
              <a:t>imulating</a:t>
            </a:r>
            <a:r>
              <a:rPr lang="en-US" altLang="ko-KR" sz="4400" b="1" cap="none" spc="0" baseline="0" dirty="0">
                <a:ln w="10541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sx="1000" sy="1000" algn="tl">
                    <a:srgbClr val="000000"/>
                  </a:outerShdw>
                </a:effectLst>
                <a:latin typeface="Helvetica" pitchFamily="2" charset="0"/>
              </a:rPr>
              <a:t> </a:t>
            </a:r>
            <a:r>
              <a:rPr lang="en-US" altLang="ko-KR" sz="4400" b="1" dirty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sx="1000" sy="1000" algn="tl">
                    <a:srgbClr val="000000"/>
                  </a:outerShdw>
                </a:effectLst>
                <a:latin typeface="Helvetica" pitchFamily="2" charset="0"/>
              </a:rPr>
              <a:t>P</a:t>
            </a:r>
            <a:r>
              <a:rPr lang="en-US" altLang="ko-KR" sz="4400" b="1" dirty="0">
                <a:ln w="10541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sx="1000" sy="1000" algn="tl">
                    <a:srgbClr val="000000"/>
                  </a:outerShdw>
                </a:effectLst>
                <a:latin typeface="Helvetica" pitchFamily="2" charset="0"/>
              </a:rPr>
              <a:t>rogram</a:t>
            </a:r>
            <a:endParaRPr lang="en-US" altLang="ko-KR" sz="4400" b="1" cap="none" spc="0" dirty="0">
              <a:ln w="10541" cmpd="sng">
                <a:noFill/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sx="1000" sy="1000" algn="tl">
                  <a:srgbClr val="000000"/>
                </a:outerShdw>
              </a:effectLst>
              <a:latin typeface="Helvetica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0A39FD18-35DC-1347-BE38-91A5505523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728" y="5161113"/>
            <a:ext cx="4337199" cy="114977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A023CE6-DC07-2140-9CB4-FE1BC13FEC73}"/>
              </a:ext>
            </a:extLst>
          </p:cNvPr>
          <p:cNvSpPr/>
          <p:nvPr/>
        </p:nvSpPr>
        <p:spPr>
          <a:xfrm>
            <a:off x="0" y="0"/>
            <a:ext cx="1806526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2">
                    <a:lumMod val="75000"/>
                  </a:schemeClr>
                </a:solidFill>
              </a:ln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98E683A-1AF6-9C40-9306-296055B07D27}"/>
              </a:ext>
            </a:extLst>
          </p:cNvPr>
          <p:cNvSpPr txBox="1"/>
          <p:nvPr/>
        </p:nvSpPr>
        <p:spPr>
          <a:xfrm>
            <a:off x="3915335" y="3353394"/>
            <a:ext cx="64565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Prepared by: </a:t>
            </a:r>
          </a:p>
          <a:p>
            <a:r>
              <a:rPr lang="en-US" dirty="0">
                <a:latin typeface="+mj-lt"/>
              </a:rPr>
              <a:t>Dr. </a:t>
            </a:r>
            <a:r>
              <a:rPr lang="en-US" dirty="0" err="1">
                <a:latin typeface="+mj-lt"/>
              </a:rPr>
              <a:t>Ricaro</a:t>
            </a:r>
            <a:r>
              <a:rPr lang="en-US" dirty="0">
                <a:latin typeface="+mj-lt"/>
              </a:rPr>
              <a:t> V. Nunes, </a:t>
            </a:r>
            <a:r>
              <a:rPr lang="en-US" dirty="0" err="1">
                <a:latin typeface="+mj-lt"/>
              </a:rPr>
              <a:t>Universidade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Estadual</a:t>
            </a:r>
            <a:r>
              <a:rPr lang="en-US" dirty="0">
                <a:latin typeface="+mj-lt"/>
              </a:rPr>
              <a:t> do Oeste do Parana</a:t>
            </a:r>
          </a:p>
          <a:p>
            <a:r>
              <a:rPr lang="en-US" dirty="0">
                <a:latin typeface="+mj-lt"/>
              </a:rPr>
              <a:t>Dr. Gene M. </a:t>
            </a:r>
            <a:r>
              <a:rPr lang="en-US" dirty="0" err="1">
                <a:latin typeface="+mj-lt"/>
              </a:rPr>
              <a:t>Pesti</a:t>
            </a:r>
            <a:r>
              <a:rPr lang="en-US">
                <a:latin typeface="+mj-lt"/>
              </a:rPr>
              <a:t>, </a:t>
            </a:r>
            <a:r>
              <a:rPr lang="en-US" smtClean="0">
                <a:latin typeface="+mj-lt"/>
              </a:rPr>
              <a:t>University </a:t>
            </a:r>
            <a:r>
              <a:rPr lang="en-US" dirty="0">
                <a:latin typeface="+mj-lt"/>
              </a:rPr>
              <a:t>of Georgia</a:t>
            </a:r>
          </a:p>
          <a:p>
            <a:r>
              <a:rPr lang="en-US" dirty="0" err="1">
                <a:latin typeface="+mj-lt"/>
              </a:rPr>
              <a:t>Msc</a:t>
            </a:r>
            <a:r>
              <a:rPr lang="en-US" dirty="0">
                <a:latin typeface="+mj-lt"/>
              </a:rPr>
              <a:t>. </a:t>
            </a:r>
            <a:r>
              <a:rPr lang="en-US" dirty="0" err="1">
                <a:latin typeface="+mj-lt"/>
              </a:rPr>
              <a:t>Jomara</a:t>
            </a:r>
            <a:r>
              <a:rPr lang="en-US" dirty="0">
                <a:latin typeface="+mj-lt"/>
              </a:rPr>
              <a:t> Broch, </a:t>
            </a:r>
            <a:r>
              <a:rPr lang="en-US" dirty="0" err="1">
                <a:latin typeface="+mj-lt"/>
              </a:rPr>
              <a:t>Universidade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Estadual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dp</a:t>
            </a:r>
            <a:r>
              <a:rPr lang="en-US" dirty="0">
                <a:latin typeface="+mj-lt"/>
              </a:rPr>
              <a:t> Oeste do Parana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EE432AD-391F-2A41-9D30-5D50D88B6ABF}"/>
              </a:ext>
            </a:extLst>
          </p:cNvPr>
          <p:cNvSpPr txBox="1"/>
          <p:nvPr/>
        </p:nvSpPr>
        <p:spPr>
          <a:xfrm>
            <a:off x="292208" y="6171940"/>
            <a:ext cx="1352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Version 1.0</a:t>
            </a:r>
          </a:p>
        </p:txBody>
      </p:sp>
      <p:sp>
        <p:nvSpPr>
          <p:cNvPr id="18" name="직사각형 5">
            <a:extLst>
              <a:ext uri="{FF2B5EF4-FFF2-40B4-BE49-F238E27FC236}">
                <a16:creationId xmlns:a16="http://schemas.microsoft.com/office/drawing/2014/main" xmlns="" id="{0349EC2B-46CA-854A-A869-2734428A5CC7}"/>
              </a:ext>
            </a:extLst>
          </p:cNvPr>
          <p:cNvSpPr/>
          <p:nvPr/>
        </p:nvSpPr>
        <p:spPr>
          <a:xfrm flipH="1">
            <a:off x="367773" y="433332"/>
            <a:ext cx="1029054" cy="5533053"/>
          </a:xfrm>
          <a:prstGeom prst="rect">
            <a:avLst/>
          </a:prstGeom>
          <a:noFill/>
        </p:spPr>
        <p:txBody>
          <a:bodyPr vert="wordArtVert" wrap="none" lIns="91440" tIns="45720" rIns="91440" bIns="4572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64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elvetica" pitchFamily="2" charset="0"/>
              </a:rPr>
              <a:t>ESP</a:t>
            </a:r>
            <a:endParaRPr lang="en-US" altLang="ko-KR" sz="6400" b="1" cap="none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elvetica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F3BD5078-4D13-2844-ADEF-E0F4AED8C7D8}"/>
              </a:ext>
            </a:extLst>
          </p:cNvPr>
          <p:cNvSpPr txBox="1"/>
          <p:nvPr/>
        </p:nvSpPr>
        <p:spPr>
          <a:xfrm>
            <a:off x="3856552" y="1936831"/>
            <a:ext cx="60215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latin typeface="Helvetica" pitchFamily="2" charset="0"/>
              </a:rPr>
              <a:t>USER GUIDE</a:t>
            </a:r>
          </a:p>
        </p:txBody>
      </p:sp>
    </p:spTree>
    <p:extLst>
      <p:ext uri="{BB962C8B-B14F-4D97-AF65-F5344CB8AC3E}">
        <p14:creationId xmlns:p14="http://schemas.microsoft.com/office/powerpoint/2010/main" val="4118571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0579" r="8127" b="6064"/>
          <a:stretch/>
        </p:blipFill>
        <p:spPr>
          <a:xfrm>
            <a:off x="460062" y="783033"/>
            <a:ext cx="10967902" cy="577177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21434" y="30882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977906" y="172919"/>
            <a:ext cx="4124528" cy="461665"/>
          </a:xfrm>
          <a:prstGeom prst="rect">
            <a:avLst/>
          </a:prstGeom>
          <a:solidFill>
            <a:schemeClr val="accent2">
              <a:lumMod val="50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Body Weight Simulation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2838866" y="5186694"/>
            <a:ext cx="3302544" cy="1088779"/>
            <a:chOff x="172668" y="4647680"/>
            <a:chExt cx="3302544" cy="1088779"/>
          </a:xfrm>
        </p:grpSpPr>
        <p:sp>
          <p:nvSpPr>
            <p:cNvPr id="19" name="TextBox 18"/>
            <p:cNvSpPr txBox="1"/>
            <p:nvPr/>
          </p:nvSpPr>
          <p:spPr>
            <a:xfrm>
              <a:off x="172668" y="4647680"/>
              <a:ext cx="3302544" cy="830997"/>
            </a:xfrm>
            <a:prstGeom prst="rect">
              <a:avLst/>
            </a:prstGeom>
            <a:solidFill>
              <a:srgbClr val="C00000"/>
            </a:solidFill>
            <a:ln w="38100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You can simulate using 6, 10 or 20 replicates</a:t>
              </a:r>
            </a:p>
          </p:txBody>
        </p:sp>
        <p:sp>
          <p:nvSpPr>
            <p:cNvPr id="12" name="Left Brace 11"/>
            <p:cNvSpPr/>
            <p:nvPr/>
          </p:nvSpPr>
          <p:spPr>
            <a:xfrm rot="16200000">
              <a:off x="1709440" y="4192194"/>
              <a:ext cx="257782" cy="2830748"/>
            </a:xfrm>
            <a:prstGeom prst="leftBrac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56868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50731" t="18116" r="18562" b="24392"/>
          <a:stretch/>
        </p:blipFill>
        <p:spPr>
          <a:xfrm>
            <a:off x="87550" y="1838425"/>
            <a:ext cx="11559018" cy="45527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21434" y="30882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357991" y="189545"/>
            <a:ext cx="4124528" cy="461665"/>
          </a:xfrm>
          <a:prstGeom prst="rect">
            <a:avLst/>
          </a:prstGeom>
          <a:solidFill>
            <a:schemeClr val="accent2">
              <a:lumMod val="50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Body Weight Simulation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87549" y="189544"/>
            <a:ext cx="3161489" cy="2368831"/>
            <a:chOff x="87549" y="189544"/>
            <a:chExt cx="3161489" cy="2368831"/>
          </a:xfrm>
        </p:grpSpPr>
        <p:sp>
          <p:nvSpPr>
            <p:cNvPr id="8" name="TextBox 7"/>
            <p:cNvSpPr txBox="1"/>
            <p:nvPr/>
          </p:nvSpPr>
          <p:spPr>
            <a:xfrm>
              <a:off x="208154" y="622571"/>
              <a:ext cx="2875514" cy="6606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Only enter the values in the cells in black</a:t>
              </a: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87549" y="189544"/>
              <a:ext cx="3161489" cy="2368831"/>
              <a:chOff x="87549" y="189544"/>
              <a:chExt cx="3161489" cy="2368831"/>
            </a:xfrm>
          </p:grpSpPr>
          <p:sp>
            <p:nvSpPr>
              <p:cNvPr id="5" name="Cloud 4"/>
              <p:cNvSpPr/>
              <p:nvPr/>
            </p:nvSpPr>
            <p:spPr>
              <a:xfrm>
                <a:off x="87549" y="189544"/>
                <a:ext cx="3161489" cy="1405791"/>
              </a:xfrm>
              <a:prstGeom prst="cloud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Lightning Bolt 5"/>
              <p:cNvSpPr/>
              <p:nvPr/>
            </p:nvSpPr>
            <p:spPr>
              <a:xfrm>
                <a:off x="1857983" y="1391055"/>
                <a:ext cx="807396" cy="1167320"/>
              </a:xfrm>
              <a:prstGeom prst="lightningBolt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31401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/>
          <a:srcRect l="50730" t="19327" r="5689" b="24956"/>
          <a:stretch/>
        </p:blipFill>
        <p:spPr>
          <a:xfrm>
            <a:off x="462013" y="1347140"/>
            <a:ext cx="11521441" cy="44891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21434" y="30882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418649" y="182039"/>
            <a:ext cx="2759826" cy="461665"/>
          </a:xfrm>
          <a:prstGeom prst="rect">
            <a:avLst/>
          </a:prstGeom>
          <a:solidFill>
            <a:schemeClr val="accent2">
              <a:lumMod val="50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to Be Entered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124971" y="95215"/>
            <a:ext cx="2736639" cy="1571669"/>
            <a:chOff x="-10914" y="205866"/>
            <a:chExt cx="2736639" cy="1571669"/>
          </a:xfrm>
        </p:grpSpPr>
        <p:sp>
          <p:nvSpPr>
            <p:cNvPr id="10" name="TextBox 9"/>
            <p:cNvSpPr txBox="1"/>
            <p:nvPr/>
          </p:nvSpPr>
          <p:spPr>
            <a:xfrm>
              <a:off x="-10914" y="205866"/>
              <a:ext cx="2736639" cy="646331"/>
            </a:xfrm>
            <a:prstGeom prst="rect">
              <a:avLst/>
            </a:prstGeom>
            <a:solidFill>
              <a:srgbClr val="C00000"/>
            </a:solidFill>
            <a:ln w="38100">
              <a:solidFill>
                <a:srgbClr val="C00000"/>
              </a:solidFill>
              <a:headEnd type="none" w="med" len="med"/>
              <a:tailEnd type="arrow" w="med" len="med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Maximum desired difference between means</a:t>
              </a:r>
            </a:p>
          </p:txBody>
        </p:sp>
        <p:cxnSp>
          <p:nvCxnSpPr>
            <p:cNvPr id="13" name="Straight Arrow Connector 12"/>
            <p:cNvCxnSpPr>
              <a:stCxn id="10" idx="2"/>
            </p:cNvCxnSpPr>
            <p:nvPr/>
          </p:nvCxnSpPr>
          <p:spPr>
            <a:xfrm>
              <a:off x="1357406" y="852197"/>
              <a:ext cx="651656" cy="925338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2691901" y="948979"/>
            <a:ext cx="3310294" cy="1064562"/>
            <a:chOff x="2626822" y="1046871"/>
            <a:chExt cx="3310294" cy="1064562"/>
          </a:xfrm>
        </p:grpSpPr>
        <p:sp>
          <p:nvSpPr>
            <p:cNvPr id="12" name="TextBox 11"/>
            <p:cNvSpPr txBox="1"/>
            <p:nvPr/>
          </p:nvSpPr>
          <p:spPr>
            <a:xfrm>
              <a:off x="3916516" y="1046871"/>
              <a:ext cx="2020600" cy="369332"/>
            </a:xfrm>
            <a:prstGeom prst="rect">
              <a:avLst/>
            </a:prstGeom>
            <a:solidFill>
              <a:srgbClr val="C00000"/>
            </a:solidFill>
            <a:ln w="38100">
              <a:solidFill>
                <a:srgbClr val="C00000"/>
              </a:solidFill>
              <a:headEnd type="none" w="med" len="med"/>
              <a:tailEnd type="arrow" w="med" len="med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Average (grams)</a:t>
              </a:r>
            </a:p>
          </p:txBody>
        </p:sp>
        <p:cxnSp>
          <p:nvCxnSpPr>
            <p:cNvPr id="17" name="Straight Arrow Connector 16"/>
            <p:cNvCxnSpPr>
              <a:stCxn id="12" idx="2"/>
            </p:cNvCxnSpPr>
            <p:nvPr/>
          </p:nvCxnSpPr>
          <p:spPr>
            <a:xfrm flipH="1">
              <a:off x="2626822" y="1416203"/>
              <a:ext cx="2299994" cy="695230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2691901" y="1801962"/>
            <a:ext cx="3419979" cy="369332"/>
            <a:chOff x="2701636" y="1850767"/>
            <a:chExt cx="3419979" cy="369332"/>
          </a:xfrm>
        </p:grpSpPr>
        <p:sp>
          <p:nvSpPr>
            <p:cNvPr id="11" name="TextBox 10"/>
            <p:cNvSpPr txBox="1"/>
            <p:nvPr/>
          </p:nvSpPr>
          <p:spPr>
            <a:xfrm>
              <a:off x="4101015" y="1850767"/>
              <a:ext cx="2020600" cy="369332"/>
            </a:xfrm>
            <a:prstGeom prst="rect">
              <a:avLst/>
            </a:prstGeom>
            <a:solidFill>
              <a:srgbClr val="C00000"/>
            </a:solidFill>
            <a:ln w="38100">
              <a:solidFill>
                <a:srgbClr val="C00000"/>
              </a:solidFill>
              <a:headEnd type="none" w="med" len="med"/>
              <a:tailEnd type="arrow" w="med" len="med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Standard deviation</a:t>
              </a:r>
            </a:p>
          </p:txBody>
        </p:sp>
        <p:cxnSp>
          <p:nvCxnSpPr>
            <p:cNvPr id="20" name="Straight Arrow Connector 19"/>
            <p:cNvCxnSpPr>
              <a:stCxn id="11" idx="1"/>
            </p:cNvCxnSpPr>
            <p:nvPr/>
          </p:nvCxnSpPr>
          <p:spPr>
            <a:xfrm flipH="1">
              <a:off x="2701636" y="2035433"/>
              <a:ext cx="1399379" cy="184666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3057344" y="5461581"/>
            <a:ext cx="3165389" cy="1280179"/>
            <a:chOff x="3168034" y="5245769"/>
            <a:chExt cx="3165389" cy="1280179"/>
          </a:xfrm>
        </p:grpSpPr>
        <p:sp>
          <p:nvSpPr>
            <p:cNvPr id="2" name="TextBox 1"/>
            <p:cNvSpPr txBox="1"/>
            <p:nvPr/>
          </p:nvSpPr>
          <p:spPr>
            <a:xfrm>
              <a:off x="3479370" y="6156616"/>
              <a:ext cx="2743200" cy="369332"/>
            </a:xfrm>
            <a:prstGeom prst="rect">
              <a:avLst/>
            </a:prstGeom>
            <a:solidFill>
              <a:srgbClr val="C00000"/>
            </a:solidFill>
            <a:ln w="28575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Simulated values appear</a:t>
              </a:r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H="1" flipV="1">
              <a:off x="3168034" y="5245769"/>
              <a:ext cx="1530219" cy="910847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V="1">
              <a:off x="5034017" y="5245769"/>
              <a:ext cx="1299406" cy="910848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9240254" y="5836322"/>
            <a:ext cx="2743200" cy="834381"/>
            <a:chOff x="8751587" y="5941824"/>
            <a:chExt cx="2743200" cy="834381"/>
          </a:xfrm>
        </p:grpSpPr>
        <p:sp>
          <p:nvSpPr>
            <p:cNvPr id="15" name="TextBox 14"/>
            <p:cNvSpPr txBox="1"/>
            <p:nvPr/>
          </p:nvSpPr>
          <p:spPr>
            <a:xfrm>
              <a:off x="8751587" y="6406873"/>
              <a:ext cx="2743200" cy="369332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Tests are performed</a:t>
              </a:r>
            </a:p>
          </p:txBody>
        </p:sp>
        <p:cxnSp>
          <p:nvCxnSpPr>
            <p:cNvPr id="14" name="Straight Arrow Connector 13"/>
            <p:cNvCxnSpPr>
              <a:stCxn id="15" idx="0"/>
            </p:cNvCxnSpPr>
            <p:nvPr/>
          </p:nvCxnSpPr>
          <p:spPr>
            <a:xfrm flipV="1">
              <a:off x="10123187" y="5941824"/>
              <a:ext cx="0" cy="465049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04453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2"/>
          <a:srcRect l="50730" t="22557" r="5689" b="24956"/>
          <a:stretch/>
        </p:blipFill>
        <p:spPr>
          <a:xfrm>
            <a:off x="199506" y="1353520"/>
            <a:ext cx="11726195" cy="43511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21434" y="30882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92479" y="105442"/>
            <a:ext cx="2020600" cy="461665"/>
          </a:xfrm>
          <a:prstGeom prst="rect">
            <a:avLst/>
          </a:prstGeom>
          <a:solidFill>
            <a:schemeClr val="accent2">
              <a:lumMod val="50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Output Data 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83221" y="624822"/>
            <a:ext cx="2674389" cy="1414137"/>
            <a:chOff x="110373" y="680670"/>
            <a:chExt cx="2674389" cy="1414137"/>
          </a:xfrm>
        </p:grpSpPr>
        <p:sp>
          <p:nvSpPr>
            <p:cNvPr id="14" name="TextBox 13"/>
            <p:cNvSpPr txBox="1"/>
            <p:nvPr/>
          </p:nvSpPr>
          <p:spPr>
            <a:xfrm>
              <a:off x="110373" y="680670"/>
              <a:ext cx="2674389" cy="369332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CV of the Average and SD </a:t>
              </a:r>
            </a:p>
          </p:txBody>
        </p:sp>
        <p:cxnSp>
          <p:nvCxnSpPr>
            <p:cNvPr id="6" name="Straight Arrow Connector 5"/>
            <p:cNvCxnSpPr>
              <a:stCxn id="14" idx="2"/>
            </p:cNvCxnSpPr>
            <p:nvPr/>
          </p:nvCxnSpPr>
          <p:spPr>
            <a:xfrm>
              <a:off x="1447568" y="1050002"/>
              <a:ext cx="605676" cy="1044805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7800838" y="680248"/>
            <a:ext cx="3193222" cy="1108840"/>
            <a:chOff x="7714211" y="711647"/>
            <a:chExt cx="3193222" cy="1108840"/>
          </a:xfrm>
        </p:grpSpPr>
        <p:sp>
          <p:nvSpPr>
            <p:cNvPr id="19" name="TextBox 18"/>
            <p:cNvSpPr txBox="1"/>
            <p:nvPr/>
          </p:nvSpPr>
          <p:spPr>
            <a:xfrm>
              <a:off x="8233044" y="711647"/>
              <a:ext cx="2674389" cy="369332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Mean Difference</a:t>
              </a:r>
            </a:p>
          </p:txBody>
        </p:sp>
        <p:cxnSp>
          <p:nvCxnSpPr>
            <p:cNvPr id="21" name="Straight Arrow Connector 20"/>
            <p:cNvCxnSpPr>
              <a:stCxn id="19" idx="2"/>
            </p:cNvCxnSpPr>
            <p:nvPr/>
          </p:nvCxnSpPr>
          <p:spPr>
            <a:xfrm flipH="1">
              <a:off x="7714211" y="1080979"/>
              <a:ext cx="1856028" cy="739508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3557851" y="789207"/>
            <a:ext cx="3534066" cy="1283408"/>
            <a:chOff x="3648130" y="711647"/>
            <a:chExt cx="3534066" cy="1283408"/>
          </a:xfrm>
        </p:grpSpPr>
        <p:sp>
          <p:nvSpPr>
            <p:cNvPr id="15" name="TextBox 14"/>
            <p:cNvSpPr txBox="1"/>
            <p:nvPr/>
          </p:nvSpPr>
          <p:spPr>
            <a:xfrm>
              <a:off x="3648130" y="711647"/>
              <a:ext cx="3534066" cy="646331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Mean, SD and CV 5% different from Control</a:t>
              </a:r>
            </a:p>
          </p:txBody>
        </p:sp>
        <p:cxnSp>
          <p:nvCxnSpPr>
            <p:cNvPr id="16" name="Straight Arrow Connector 15"/>
            <p:cNvCxnSpPr>
              <a:stCxn id="15" idx="2"/>
            </p:cNvCxnSpPr>
            <p:nvPr/>
          </p:nvCxnSpPr>
          <p:spPr>
            <a:xfrm>
              <a:off x="5415163" y="1357978"/>
              <a:ext cx="1197916" cy="462509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15" idx="2"/>
            </p:cNvCxnSpPr>
            <p:nvPr/>
          </p:nvCxnSpPr>
          <p:spPr>
            <a:xfrm>
              <a:off x="5415163" y="1357978"/>
              <a:ext cx="1197916" cy="637077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199506" y="5393652"/>
            <a:ext cx="3693613" cy="1063051"/>
            <a:chOff x="199506" y="5393652"/>
            <a:chExt cx="3693613" cy="1063051"/>
          </a:xfrm>
        </p:grpSpPr>
        <p:sp>
          <p:nvSpPr>
            <p:cNvPr id="27" name="TextBox 26"/>
            <p:cNvSpPr txBox="1"/>
            <p:nvPr/>
          </p:nvSpPr>
          <p:spPr>
            <a:xfrm>
              <a:off x="199506" y="5810372"/>
              <a:ext cx="3693613" cy="646331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20 Simulated data Treatment (Control)</a:t>
              </a:r>
            </a:p>
          </p:txBody>
        </p:sp>
        <p:sp>
          <p:nvSpPr>
            <p:cNvPr id="29" name="Left Brace 28"/>
            <p:cNvSpPr/>
            <p:nvPr/>
          </p:nvSpPr>
          <p:spPr>
            <a:xfrm rot="16200000">
              <a:off x="1957123" y="4109866"/>
              <a:ext cx="316942" cy="2884513"/>
            </a:xfrm>
            <a:prstGeom prst="leftBrac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5203766" y="5388097"/>
            <a:ext cx="3142211" cy="1071314"/>
            <a:chOff x="5203766" y="5388097"/>
            <a:chExt cx="3142211" cy="1071314"/>
          </a:xfrm>
        </p:grpSpPr>
        <p:sp>
          <p:nvSpPr>
            <p:cNvPr id="28" name="TextBox 27"/>
            <p:cNvSpPr txBox="1"/>
            <p:nvPr/>
          </p:nvSpPr>
          <p:spPr>
            <a:xfrm>
              <a:off x="5203766" y="5813080"/>
              <a:ext cx="3142211" cy="646331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20 Simulated data Treatment (Test) </a:t>
              </a:r>
            </a:p>
          </p:txBody>
        </p:sp>
        <p:sp>
          <p:nvSpPr>
            <p:cNvPr id="30" name="Left Brace 29"/>
            <p:cNvSpPr/>
            <p:nvPr/>
          </p:nvSpPr>
          <p:spPr>
            <a:xfrm rot="16200000">
              <a:off x="6548505" y="4104311"/>
              <a:ext cx="316942" cy="2884513"/>
            </a:xfrm>
            <a:prstGeom prst="leftBrac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204049" y="5534527"/>
            <a:ext cx="4607455" cy="1212605"/>
            <a:chOff x="4098174" y="5544152"/>
            <a:chExt cx="4607455" cy="1212605"/>
          </a:xfrm>
        </p:grpSpPr>
        <p:cxnSp>
          <p:nvCxnSpPr>
            <p:cNvPr id="5" name="Straight Arrow Connector 4"/>
            <p:cNvCxnSpPr/>
            <p:nvPr/>
          </p:nvCxnSpPr>
          <p:spPr>
            <a:xfrm flipV="1">
              <a:off x="4098174" y="5544152"/>
              <a:ext cx="0" cy="1209976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098174" y="6747745"/>
              <a:ext cx="460745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4997579" y="6418203"/>
              <a:ext cx="3136658" cy="33855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Actual Mean Difference about 5%</a:t>
              </a: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 flipV="1">
              <a:off x="8691611" y="5544152"/>
              <a:ext cx="14018" cy="1209975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20920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/>
          <a:srcRect l="50730" t="22557" r="5689" b="24956"/>
          <a:stretch/>
        </p:blipFill>
        <p:spPr>
          <a:xfrm>
            <a:off x="199506" y="1023643"/>
            <a:ext cx="11975777" cy="46810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21434" y="30882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92479" y="105442"/>
            <a:ext cx="2020600" cy="461665"/>
          </a:xfrm>
          <a:prstGeom prst="rect">
            <a:avLst/>
          </a:prstGeom>
          <a:solidFill>
            <a:schemeClr val="accent2">
              <a:lumMod val="50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Output Data </a:t>
            </a:r>
          </a:p>
        </p:txBody>
      </p:sp>
      <p:grpSp>
        <p:nvGrpSpPr>
          <p:cNvPr id="58" name="Group 57"/>
          <p:cNvGrpSpPr/>
          <p:nvPr/>
        </p:nvGrpSpPr>
        <p:grpSpPr>
          <a:xfrm>
            <a:off x="3946357" y="1631483"/>
            <a:ext cx="5881037" cy="4879070"/>
            <a:chOff x="3917482" y="1920240"/>
            <a:chExt cx="5881037" cy="4879070"/>
          </a:xfrm>
        </p:grpSpPr>
        <p:sp>
          <p:nvSpPr>
            <p:cNvPr id="28" name="TextBox 27"/>
            <p:cNvSpPr txBox="1"/>
            <p:nvPr/>
          </p:nvSpPr>
          <p:spPr>
            <a:xfrm>
              <a:off x="5312204" y="6152979"/>
              <a:ext cx="3084022" cy="646331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Mean and SEM of each simulated treatment</a:t>
              </a: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flipH="1" flipV="1">
              <a:off x="5128953" y="5212080"/>
              <a:ext cx="1356042" cy="940900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V="1">
              <a:off x="7313534" y="5212080"/>
              <a:ext cx="1273513" cy="940900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/>
            <p:cNvSpPr/>
            <p:nvPr/>
          </p:nvSpPr>
          <p:spPr>
            <a:xfrm>
              <a:off x="3917482" y="1920240"/>
              <a:ext cx="1326460" cy="4314306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8480049" y="1920240"/>
              <a:ext cx="1318470" cy="4314306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-70382" y="758069"/>
            <a:ext cx="3100647" cy="5029707"/>
            <a:chOff x="85973" y="1139898"/>
            <a:chExt cx="3100647" cy="5029707"/>
          </a:xfrm>
        </p:grpSpPr>
        <p:sp>
          <p:nvSpPr>
            <p:cNvPr id="26" name="TextBox 25"/>
            <p:cNvSpPr txBox="1"/>
            <p:nvPr/>
          </p:nvSpPr>
          <p:spPr>
            <a:xfrm>
              <a:off x="85973" y="1139898"/>
              <a:ext cx="3100647" cy="646331"/>
            </a:xfrm>
            <a:prstGeom prst="rect">
              <a:avLst/>
            </a:prstGeom>
            <a:solidFill>
              <a:srgbClr val="C00000"/>
            </a:solidFill>
            <a:ln w="38100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Each row is an experiment simulation (20)</a:t>
              </a:r>
            </a:p>
          </p:txBody>
        </p:sp>
        <p:cxnSp>
          <p:nvCxnSpPr>
            <p:cNvPr id="22" name="Straight Arrow Connector 21"/>
            <p:cNvCxnSpPr>
              <a:stCxn id="26" idx="2"/>
            </p:cNvCxnSpPr>
            <p:nvPr/>
          </p:nvCxnSpPr>
          <p:spPr>
            <a:xfrm flipH="1">
              <a:off x="596381" y="1786229"/>
              <a:ext cx="1039916" cy="674338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Oval 42"/>
            <p:cNvSpPr/>
            <p:nvPr/>
          </p:nvSpPr>
          <p:spPr>
            <a:xfrm>
              <a:off x="363624" y="2242764"/>
              <a:ext cx="293081" cy="3926841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696003" y="748443"/>
            <a:ext cx="7771010" cy="1553861"/>
            <a:chOff x="752300" y="968937"/>
            <a:chExt cx="7771010" cy="1553861"/>
          </a:xfrm>
        </p:grpSpPr>
        <p:cxnSp>
          <p:nvCxnSpPr>
            <p:cNvPr id="16" name="Straight Arrow Connector 15"/>
            <p:cNvCxnSpPr>
              <a:endCxn id="46" idx="1"/>
            </p:cNvCxnSpPr>
            <p:nvPr/>
          </p:nvCxnSpPr>
          <p:spPr>
            <a:xfrm>
              <a:off x="5012568" y="1590329"/>
              <a:ext cx="697433" cy="617801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H="1">
              <a:off x="3549535" y="1615268"/>
              <a:ext cx="889462" cy="610870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3384347" y="968937"/>
              <a:ext cx="3100647" cy="646331"/>
            </a:xfrm>
            <a:prstGeom prst="rect">
              <a:avLst/>
            </a:prstGeom>
            <a:solidFill>
              <a:srgbClr val="C00000"/>
            </a:solidFill>
            <a:ln w="38100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Randomly generated data for each replicate (six)</a:t>
              </a:r>
            </a:p>
          </p:txBody>
        </p:sp>
        <p:sp>
          <p:nvSpPr>
            <p:cNvPr id="45" name="Oval 44"/>
            <p:cNvSpPr/>
            <p:nvPr/>
          </p:nvSpPr>
          <p:spPr>
            <a:xfrm>
              <a:off x="752300" y="2170379"/>
              <a:ext cx="3295997" cy="352419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5227313" y="2156519"/>
              <a:ext cx="3295997" cy="352419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87735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/>
          <a:srcRect l="71125" t="22557" r="5689" b="24956"/>
          <a:stretch/>
        </p:blipFill>
        <p:spPr>
          <a:xfrm>
            <a:off x="1658895" y="1127977"/>
            <a:ext cx="7671335" cy="46810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21434" y="30882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92479" y="105442"/>
            <a:ext cx="2020600" cy="461665"/>
          </a:xfrm>
          <a:prstGeom prst="rect">
            <a:avLst/>
          </a:prstGeom>
          <a:solidFill>
            <a:schemeClr val="accent2">
              <a:lumMod val="50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Output Data 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939113" y="826947"/>
            <a:ext cx="5490859" cy="5066103"/>
            <a:chOff x="1491832" y="810996"/>
            <a:chExt cx="5490859" cy="5066103"/>
          </a:xfrm>
        </p:grpSpPr>
        <p:cxnSp>
          <p:nvCxnSpPr>
            <p:cNvPr id="16" name="Straight Arrow Connector 15"/>
            <p:cNvCxnSpPr/>
            <p:nvPr/>
          </p:nvCxnSpPr>
          <p:spPr>
            <a:xfrm>
              <a:off x="4592479" y="1272661"/>
              <a:ext cx="1517376" cy="398197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1491832" y="810996"/>
              <a:ext cx="3100647" cy="923330"/>
            </a:xfrm>
            <a:prstGeom prst="rect">
              <a:avLst/>
            </a:prstGeom>
            <a:solidFill>
              <a:srgbClr val="C00000"/>
            </a:solidFill>
            <a:ln w="38100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Difference (P) observed between the treatments by the t-test, with 6 replicates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5785658" y="1371601"/>
              <a:ext cx="1197033" cy="4505498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549432" y="886013"/>
            <a:ext cx="3100647" cy="923330"/>
            <a:chOff x="6493783" y="1020249"/>
            <a:chExt cx="3100647" cy="923330"/>
          </a:xfrm>
        </p:grpSpPr>
        <p:sp>
          <p:nvSpPr>
            <p:cNvPr id="27" name="TextBox 26"/>
            <p:cNvSpPr txBox="1"/>
            <p:nvPr/>
          </p:nvSpPr>
          <p:spPr>
            <a:xfrm>
              <a:off x="6493783" y="1020249"/>
              <a:ext cx="3100647" cy="369332"/>
            </a:xfrm>
            <a:prstGeom prst="rect">
              <a:avLst/>
            </a:prstGeom>
            <a:solidFill>
              <a:srgbClr val="C00000"/>
            </a:solidFill>
            <a:ln w="38100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Probability &lt;0.05 and &lt;0.01</a:t>
              </a:r>
            </a:p>
          </p:txBody>
        </p:sp>
        <p:sp>
          <p:nvSpPr>
            <p:cNvPr id="9" name="Down Arrow 8"/>
            <p:cNvSpPr/>
            <p:nvPr/>
          </p:nvSpPr>
          <p:spPr>
            <a:xfrm>
              <a:off x="7755230" y="1389581"/>
              <a:ext cx="249388" cy="553998"/>
            </a:xfrm>
            <a:prstGeom prst="downArrow">
              <a:avLst/>
            </a:prstGeom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895026" y="4612058"/>
            <a:ext cx="5192358" cy="1019337"/>
            <a:chOff x="6936805" y="4899000"/>
            <a:chExt cx="5192358" cy="1019337"/>
          </a:xfrm>
        </p:grpSpPr>
        <p:sp>
          <p:nvSpPr>
            <p:cNvPr id="25" name="TextBox 24"/>
            <p:cNvSpPr txBox="1"/>
            <p:nvPr/>
          </p:nvSpPr>
          <p:spPr>
            <a:xfrm>
              <a:off x="8811318" y="4899000"/>
              <a:ext cx="3317845" cy="584775"/>
            </a:xfrm>
            <a:prstGeom prst="rect">
              <a:avLst/>
            </a:prstGeom>
            <a:solidFill>
              <a:srgbClr val="C00000"/>
            </a:solidFill>
            <a:ln w="38100">
              <a:solidFill>
                <a:srgbClr val="FFFF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Total Number of significant simulations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H="1">
              <a:off x="8458588" y="5158176"/>
              <a:ext cx="366675" cy="511203"/>
            </a:xfrm>
            <a:prstGeom prst="straightConnector1">
              <a:avLst/>
            </a:prstGeom>
            <a:ln w="28575">
              <a:solidFill>
                <a:srgbClr val="FFFF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/>
            <p:nvPr/>
          </p:nvSpPr>
          <p:spPr>
            <a:xfrm>
              <a:off x="6936805" y="5644017"/>
              <a:ext cx="1874513" cy="274320"/>
            </a:xfrm>
            <a:prstGeom prst="ellipse">
              <a:avLst/>
            </a:pr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25758" y="5590098"/>
            <a:ext cx="8653485" cy="935659"/>
            <a:chOff x="125758" y="5590098"/>
            <a:chExt cx="8653485" cy="935659"/>
          </a:xfrm>
        </p:grpSpPr>
        <p:sp>
          <p:nvSpPr>
            <p:cNvPr id="23" name="TextBox 22"/>
            <p:cNvSpPr txBox="1"/>
            <p:nvPr/>
          </p:nvSpPr>
          <p:spPr>
            <a:xfrm>
              <a:off x="125758" y="5940982"/>
              <a:ext cx="4645748" cy="584775"/>
            </a:xfrm>
            <a:prstGeom prst="rect">
              <a:avLst/>
            </a:prstGeom>
            <a:solidFill>
              <a:srgbClr val="C00000"/>
            </a:solidFill>
            <a:ln w="38100">
              <a:solidFill>
                <a:srgbClr val="FFFF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Percentage of finding difference between two treatments according to the input data</a:t>
              </a:r>
              <a:endParaRPr lang="en-US" sz="1600" dirty="0"/>
            </a:p>
          </p:txBody>
        </p:sp>
        <p:cxnSp>
          <p:nvCxnSpPr>
            <p:cNvPr id="17" name="Straight Arrow Connector 16"/>
            <p:cNvCxnSpPr>
              <a:stCxn id="23" idx="3"/>
              <a:endCxn id="33" idx="2"/>
            </p:cNvCxnSpPr>
            <p:nvPr/>
          </p:nvCxnSpPr>
          <p:spPr>
            <a:xfrm flipV="1">
              <a:off x="4771506" y="5727258"/>
              <a:ext cx="2133224" cy="506112"/>
            </a:xfrm>
            <a:prstGeom prst="straightConnector1">
              <a:avLst/>
            </a:prstGeom>
            <a:ln w="28575">
              <a:solidFill>
                <a:srgbClr val="FFFF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32"/>
            <p:cNvSpPr/>
            <p:nvPr/>
          </p:nvSpPr>
          <p:spPr>
            <a:xfrm>
              <a:off x="6904730" y="5590098"/>
              <a:ext cx="1874513" cy="274320"/>
            </a:xfrm>
            <a:prstGeom prst="ellipse">
              <a:avLst/>
            </a:pr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26324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0588" t="20657" r="8413" b="33494"/>
          <a:stretch/>
        </p:blipFill>
        <p:spPr>
          <a:xfrm>
            <a:off x="392042" y="2927728"/>
            <a:ext cx="11637900" cy="36944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50854" t="22423" r="8267" b="24986"/>
          <a:stretch/>
        </p:blipFill>
        <p:spPr>
          <a:xfrm>
            <a:off x="392042" y="23646"/>
            <a:ext cx="11637900" cy="324939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560320" y="3125585"/>
            <a:ext cx="6076604" cy="461665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With 20 simulated experiments we could find: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8055229" y="1395503"/>
            <a:ext cx="3048001" cy="1756888"/>
            <a:chOff x="7085214" y="1288743"/>
            <a:chExt cx="3048001" cy="1756888"/>
          </a:xfrm>
        </p:grpSpPr>
        <p:sp>
          <p:nvSpPr>
            <p:cNvPr id="16" name="TextBox 15"/>
            <p:cNvSpPr txBox="1"/>
            <p:nvPr/>
          </p:nvSpPr>
          <p:spPr>
            <a:xfrm>
              <a:off x="7085214" y="1288743"/>
              <a:ext cx="2272144" cy="830997"/>
            </a:xfrm>
            <a:prstGeom prst="rect">
              <a:avLst/>
            </a:prstGeom>
            <a:solidFill>
              <a:srgbClr val="C00000"/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We would have 35% different at P&lt;0.05 and 5% at P&lt;0.01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  <p:cxnSp>
          <p:nvCxnSpPr>
            <p:cNvPr id="18" name="Straight Arrow Connector 17"/>
            <p:cNvCxnSpPr>
              <a:stCxn id="16" idx="2"/>
            </p:cNvCxnSpPr>
            <p:nvPr/>
          </p:nvCxnSpPr>
          <p:spPr>
            <a:xfrm>
              <a:off x="8221286" y="2119740"/>
              <a:ext cx="1911929" cy="925891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5125759" y="6017850"/>
            <a:ext cx="5386647" cy="584775"/>
            <a:chOff x="4946073" y="5719294"/>
            <a:chExt cx="5386647" cy="584775"/>
          </a:xfrm>
        </p:grpSpPr>
        <p:sp>
          <p:nvSpPr>
            <p:cNvPr id="19" name="TextBox 18"/>
            <p:cNvSpPr txBox="1"/>
            <p:nvPr/>
          </p:nvSpPr>
          <p:spPr>
            <a:xfrm>
              <a:off x="4946073" y="5719294"/>
              <a:ext cx="3059084" cy="584775"/>
            </a:xfrm>
            <a:prstGeom prst="rect">
              <a:avLst/>
            </a:prstGeom>
            <a:solidFill>
              <a:srgbClr val="C00000"/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With P&lt;0.05 ~ 65% different</a:t>
              </a:r>
            </a:p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With P&lt;0.01 about 40% different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8005157" y="6188578"/>
              <a:ext cx="2327563" cy="4404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3556463" y="782790"/>
            <a:ext cx="3884984" cy="1234747"/>
            <a:chOff x="3556463" y="782790"/>
            <a:chExt cx="3884984" cy="1234747"/>
          </a:xfrm>
        </p:grpSpPr>
        <p:sp>
          <p:nvSpPr>
            <p:cNvPr id="8" name="TextBox 7"/>
            <p:cNvSpPr txBox="1"/>
            <p:nvPr/>
          </p:nvSpPr>
          <p:spPr>
            <a:xfrm>
              <a:off x="3681153" y="1555872"/>
              <a:ext cx="2529839" cy="461665"/>
            </a:xfrm>
            <a:prstGeom prst="rect">
              <a:avLst/>
            </a:prstGeom>
            <a:solidFill>
              <a:srgbClr val="C00000"/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With 6 replicates </a:t>
              </a:r>
            </a:p>
          </p:txBody>
        </p:sp>
        <p:cxnSp>
          <p:nvCxnSpPr>
            <p:cNvPr id="24" name="Straight Arrow Connector 23"/>
            <p:cNvCxnSpPr>
              <a:stCxn id="8" idx="0"/>
            </p:cNvCxnSpPr>
            <p:nvPr/>
          </p:nvCxnSpPr>
          <p:spPr>
            <a:xfrm flipH="1" flipV="1">
              <a:off x="3556463" y="782790"/>
              <a:ext cx="1389610" cy="773082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V="1">
              <a:off x="5384046" y="782790"/>
              <a:ext cx="2057401" cy="773081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3300943" y="3887463"/>
            <a:ext cx="4368642" cy="1121347"/>
            <a:chOff x="4359722" y="4001135"/>
            <a:chExt cx="4368642" cy="1121347"/>
          </a:xfrm>
        </p:grpSpPr>
        <p:sp>
          <p:nvSpPr>
            <p:cNvPr id="6" name="TextBox 5"/>
            <p:cNvSpPr txBox="1"/>
            <p:nvPr/>
          </p:nvSpPr>
          <p:spPr>
            <a:xfrm>
              <a:off x="4359722" y="4660817"/>
              <a:ext cx="2589717" cy="461665"/>
            </a:xfrm>
            <a:prstGeom prst="rect">
              <a:avLst/>
            </a:prstGeom>
            <a:solidFill>
              <a:srgbClr val="C00000"/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With 10 replicates 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V="1">
              <a:off x="6949439" y="4001137"/>
              <a:ext cx="1778925" cy="671845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6" idx="0"/>
            </p:cNvCxnSpPr>
            <p:nvPr/>
          </p:nvCxnSpPr>
          <p:spPr>
            <a:xfrm flipH="1" flipV="1">
              <a:off x="4596938" y="4001135"/>
              <a:ext cx="1057643" cy="659682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59458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0658" t="20658" r="11493" b="32772"/>
          <a:stretch/>
        </p:blipFill>
        <p:spPr>
          <a:xfrm>
            <a:off x="496592" y="447096"/>
            <a:ext cx="11224407" cy="3884271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3694705" y="1435676"/>
            <a:ext cx="4904811" cy="1340387"/>
            <a:chOff x="3694705" y="1435676"/>
            <a:chExt cx="4904811" cy="1340387"/>
          </a:xfrm>
        </p:grpSpPr>
        <p:sp>
          <p:nvSpPr>
            <p:cNvPr id="6" name="TextBox 5"/>
            <p:cNvSpPr txBox="1"/>
            <p:nvPr/>
          </p:nvSpPr>
          <p:spPr>
            <a:xfrm>
              <a:off x="3694705" y="2314398"/>
              <a:ext cx="2589717" cy="461665"/>
            </a:xfrm>
            <a:prstGeom prst="rect">
              <a:avLst/>
            </a:prstGeom>
            <a:solidFill>
              <a:srgbClr val="C00000"/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With 20 replicates </a:t>
              </a:r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H="1" flipV="1">
              <a:off x="4355869" y="1454727"/>
              <a:ext cx="515389" cy="859672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6" idx="0"/>
            </p:cNvCxnSpPr>
            <p:nvPr/>
          </p:nvCxnSpPr>
          <p:spPr>
            <a:xfrm flipV="1">
              <a:off x="4989564" y="1435676"/>
              <a:ext cx="3609952" cy="878722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7301695" y="4064924"/>
            <a:ext cx="3754231" cy="1853598"/>
            <a:chOff x="7301695" y="4064924"/>
            <a:chExt cx="3754231" cy="1853598"/>
          </a:xfrm>
        </p:grpSpPr>
        <p:sp>
          <p:nvSpPr>
            <p:cNvPr id="19" name="TextBox 18"/>
            <p:cNvSpPr txBox="1"/>
            <p:nvPr/>
          </p:nvSpPr>
          <p:spPr>
            <a:xfrm>
              <a:off x="7301695" y="5087525"/>
              <a:ext cx="3754231" cy="830997"/>
            </a:xfrm>
            <a:prstGeom prst="rect">
              <a:avLst/>
            </a:prstGeom>
            <a:solidFill>
              <a:srgbClr val="C00000"/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In this example, we can find almost 100% difference between two treatments with 20 replicates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  <p:cxnSp>
          <p:nvCxnSpPr>
            <p:cNvPr id="22" name="Straight Arrow Connector 21"/>
            <p:cNvCxnSpPr>
              <a:stCxn id="19" idx="0"/>
            </p:cNvCxnSpPr>
            <p:nvPr/>
          </p:nvCxnSpPr>
          <p:spPr>
            <a:xfrm flipV="1">
              <a:off x="9178811" y="4064924"/>
              <a:ext cx="1170534" cy="1022601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88290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3401649" y="405438"/>
            <a:ext cx="4836577" cy="634082"/>
          </a:xfrm>
          <a:prstGeom prst="rect">
            <a:avLst/>
          </a:prstGeom>
          <a:ln w="19050">
            <a:noFill/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Important points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79894" y="1486265"/>
            <a:ext cx="10006642" cy="369332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baseline="30000" dirty="0">
                <a:latin typeface="Arial Narrow" panose="020B0606020202030204" pitchFamily="34" charset="0"/>
              </a:rPr>
              <a:t>❶ </a:t>
            </a:r>
            <a:r>
              <a:rPr lang="en-US" b="1" dirty="0">
                <a:latin typeface="Arial Narrow" panose="020B0606020202030204" pitchFamily="34" charset="0"/>
              </a:rPr>
              <a:t>With ESP students can see how changing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19200" y="2429933"/>
            <a:ext cx="9667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Means</a:t>
            </a:r>
          </a:p>
          <a:p>
            <a:pPr marL="285750" indent="-285750">
              <a:buFontTx/>
              <a:buChar char="-"/>
            </a:pPr>
            <a:r>
              <a:rPr lang="en-US" dirty="0"/>
              <a:t>Standard Deviation</a:t>
            </a:r>
          </a:p>
          <a:p>
            <a:pPr marL="285750" indent="-285750">
              <a:buFontTx/>
              <a:buChar char="-"/>
            </a:pPr>
            <a:r>
              <a:rPr lang="en-US" dirty="0"/>
              <a:t>Number of Replicates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20800" y="3927599"/>
            <a:ext cx="614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Influence Experimental outcomes and Statistical Inference</a:t>
            </a:r>
          </a:p>
        </p:txBody>
      </p:sp>
    </p:spTree>
    <p:extLst>
      <p:ext uri="{BB962C8B-B14F-4D97-AF65-F5344CB8AC3E}">
        <p14:creationId xmlns:p14="http://schemas.microsoft.com/office/powerpoint/2010/main" val="404392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567" y="1063394"/>
            <a:ext cx="11795760" cy="1325563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Determining experimental power for planning purposes:</a:t>
            </a:r>
            <a:endParaRPr lang="en-US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567" y="2704840"/>
            <a:ext cx="11795759" cy="4028465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it's very nature is a risky business;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Experiments are planned because we don't know what the results will be!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planning, we hope that the means and variances of control and treated groups will be similar to previous experiments;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is always the possibility that any imposed treatments will affect individuals differently, changing the variation between treatment groups.</a:t>
            </a:r>
            <a:endParaRPr lang="en-US" dirty="0"/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3690851" y="119721"/>
            <a:ext cx="3582303" cy="735855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5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Introduction</a:t>
            </a:r>
            <a:endParaRPr lang="ko-KR" altLang="en-US" sz="5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061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772450"/>
            <a:ext cx="11795760" cy="1325563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Experimental errors often occur even before field trials: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2355708"/>
            <a:ext cx="11795760" cy="4028465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of the main mistakes made may be related to the number of repetitions that we will be used;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assist in the proper choice of the minimum number of replicates per treatment in a given assay: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- a spreadsheet has been developed	;</a:t>
            </a:r>
          </a:p>
          <a:p>
            <a:pPr algn="just">
              <a:lnSpc>
                <a:spcPct val="150000"/>
              </a:lnSpc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Remember this spreadsheet is a tool to assist in choosing the ideal number of replicates;</a:t>
            </a:r>
          </a:p>
          <a:p>
            <a:pPr algn="just">
              <a:lnSpc>
                <a:spcPct val="150000"/>
              </a:lnSpc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results will not always  be satisfactory because of variation between experiments</a:t>
            </a: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3904995" y="-41118"/>
            <a:ext cx="3518270" cy="6340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5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Introduction</a:t>
            </a:r>
            <a:endParaRPr lang="ko-KR" altLang="en-US" sz="5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074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758" y="240436"/>
            <a:ext cx="11737570" cy="1325563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order to use this spreadsheet: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757" y="2098013"/>
            <a:ext cx="11737570" cy="4028465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must carry out a literature review regarding the purpose of the work being proposed;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Identify the following points of each parameter that will be measured:</a:t>
            </a:r>
          </a:p>
          <a:p>
            <a:pPr marL="0" indent="0" algn="just">
              <a:lnSpc>
                <a:spcPct val="200000"/>
              </a:lnSpc>
              <a:buNone/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- Mean and Standard deviation of the Treatment Control (TC)</a:t>
            </a:r>
          </a:p>
          <a:p>
            <a:pPr marL="0" indent="0" algn="just">
              <a:lnSpc>
                <a:spcPct val="200000"/>
              </a:lnSpc>
              <a:buNone/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- Difference expected between the means of the CT and the Group to be studied.</a:t>
            </a:r>
          </a:p>
          <a:p>
            <a:pPr>
              <a:lnSpc>
                <a:spcPct val="150000"/>
              </a:lnSpc>
            </a:pPr>
            <a:endParaRPr lang="en-US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24963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38349" y="2693324"/>
            <a:ext cx="9509760" cy="236081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Average weight at 42 days of age: 2950 grams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Standard deviation: ± 115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Expected mean difference: 5%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23949" y="423316"/>
            <a:ext cx="11338560" cy="160499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Example the Mean and Standard Deviation for Broiler Growth Experiment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902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7318" y="1895025"/>
            <a:ext cx="3532910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 treatment as:</a:t>
            </a:r>
            <a:endParaRPr lang="en-US" sz="28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72966" y="1180162"/>
            <a:ext cx="2140084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Reference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72965" y="2527147"/>
            <a:ext cx="2140084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Standard</a:t>
            </a:r>
            <a:endParaRPr lang="en-US" sz="28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5760" y="3406796"/>
            <a:ext cx="11263745" cy="26776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important to emphasize that the conditions in the experiments predicted from are similar to the conditions in the facilities to be used;</a:t>
            </a:r>
          </a:p>
          <a:p>
            <a:pPr algn="just">
              <a:lnSpc>
                <a:spcPct val="150000"/>
              </a:lnSpc>
            </a:pPr>
            <a:endParaRPr lang="en-US" sz="28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After  simulating some experiments, we will perform some tests.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133897" y="162396"/>
            <a:ext cx="5237019" cy="74407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UNDERSTOOD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419896" y="1853654"/>
            <a:ext cx="6650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3220495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1" grpId="0" animBg="1"/>
      <p:bldP spid="7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51337" t="19751" r="12286" b="5591"/>
          <a:stretch/>
        </p:blipFill>
        <p:spPr>
          <a:xfrm>
            <a:off x="2126115" y="0"/>
            <a:ext cx="8815730" cy="4946073"/>
          </a:xfrm>
          <a:prstGeom prst="rect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</p:pic>
      <p:grpSp>
        <p:nvGrpSpPr>
          <p:cNvPr id="29" name="Group 28"/>
          <p:cNvGrpSpPr/>
          <p:nvPr/>
        </p:nvGrpSpPr>
        <p:grpSpPr>
          <a:xfrm>
            <a:off x="93517" y="3549537"/>
            <a:ext cx="2356792" cy="1263532"/>
            <a:chOff x="93517" y="3549537"/>
            <a:chExt cx="2356792" cy="1263532"/>
          </a:xfrm>
        </p:grpSpPr>
        <p:sp>
          <p:nvSpPr>
            <p:cNvPr id="4" name="TextBox 3"/>
            <p:cNvSpPr txBox="1"/>
            <p:nvPr/>
          </p:nvSpPr>
          <p:spPr>
            <a:xfrm>
              <a:off x="93517" y="3549537"/>
              <a:ext cx="1654233" cy="36933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2">
                      <a:lumMod val="50000"/>
                    </a:schemeClr>
                  </a:solidFill>
                </a:rPr>
                <a:t>Home page</a:t>
              </a:r>
            </a:p>
          </p:txBody>
        </p:sp>
        <p:cxnSp>
          <p:nvCxnSpPr>
            <p:cNvPr id="6" name="Straight Arrow Connector 5"/>
            <p:cNvCxnSpPr/>
            <p:nvPr/>
          </p:nvCxnSpPr>
          <p:spPr>
            <a:xfrm>
              <a:off x="1097280" y="3914308"/>
              <a:ext cx="1353029" cy="898761"/>
            </a:xfrm>
            <a:prstGeom prst="straightConnector1">
              <a:avLst/>
            </a:prstGeom>
            <a:ln w="28575">
              <a:solidFill>
                <a:schemeClr val="accent2">
                  <a:lumMod val="50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93517" y="4972351"/>
            <a:ext cx="2847246" cy="1383707"/>
            <a:chOff x="93517" y="4972351"/>
            <a:chExt cx="2847246" cy="1383707"/>
          </a:xfrm>
        </p:grpSpPr>
        <p:sp>
          <p:nvSpPr>
            <p:cNvPr id="7" name="TextBox 6"/>
            <p:cNvSpPr txBox="1"/>
            <p:nvPr/>
          </p:nvSpPr>
          <p:spPr>
            <a:xfrm>
              <a:off x="93517" y="5894393"/>
              <a:ext cx="2468881" cy="46166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2">
                      <a:lumMod val="50000"/>
                    </a:schemeClr>
                  </a:solidFill>
                </a:rPr>
                <a:t>Introduction the </a:t>
              </a:r>
              <a:r>
                <a:rPr lang="en-US" sz="2400" b="1" dirty="0"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 S P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V="1">
              <a:off x="1959855" y="4972351"/>
              <a:ext cx="980908" cy="916682"/>
            </a:xfrm>
            <a:prstGeom prst="straightConnector1">
              <a:avLst/>
            </a:prstGeom>
            <a:ln w="28575">
              <a:solidFill>
                <a:schemeClr val="accent2">
                  <a:lumMod val="50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2723477" y="4958003"/>
            <a:ext cx="1654233" cy="1589289"/>
            <a:chOff x="2723477" y="4958003"/>
            <a:chExt cx="1654233" cy="1589289"/>
          </a:xfrm>
        </p:grpSpPr>
        <p:sp>
          <p:nvSpPr>
            <p:cNvPr id="8" name="TextBox 7"/>
            <p:cNvSpPr txBox="1"/>
            <p:nvPr/>
          </p:nvSpPr>
          <p:spPr>
            <a:xfrm>
              <a:off x="2723477" y="5900961"/>
              <a:ext cx="1654233" cy="64633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2">
                      <a:lumMod val="50000"/>
                    </a:schemeClr>
                  </a:solidFill>
                </a:rPr>
                <a:t>Instructions to User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V="1">
              <a:off x="3283527" y="4958003"/>
              <a:ext cx="468785" cy="931028"/>
            </a:xfrm>
            <a:prstGeom prst="straightConnector1">
              <a:avLst/>
            </a:prstGeom>
            <a:ln w="28575">
              <a:solidFill>
                <a:schemeClr val="accent2">
                  <a:lumMod val="50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4471840" y="4972351"/>
            <a:ext cx="2119744" cy="1533469"/>
            <a:chOff x="4471840" y="4972351"/>
            <a:chExt cx="2119744" cy="1533469"/>
          </a:xfrm>
        </p:grpSpPr>
        <p:sp>
          <p:nvSpPr>
            <p:cNvPr id="9" name="TextBox 8"/>
            <p:cNvSpPr txBox="1"/>
            <p:nvPr/>
          </p:nvSpPr>
          <p:spPr>
            <a:xfrm>
              <a:off x="4471840" y="5305491"/>
              <a:ext cx="2119744" cy="120032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2">
                      <a:lumMod val="50000"/>
                    </a:schemeClr>
                  </a:solidFill>
                </a:rPr>
                <a:t>Simulations:</a:t>
              </a:r>
            </a:p>
            <a:p>
              <a:pPr algn="ctr"/>
              <a:r>
                <a:rPr lang="en-US" b="1" dirty="0">
                  <a:solidFill>
                    <a:schemeClr val="accent2">
                      <a:lumMod val="50000"/>
                    </a:schemeClr>
                  </a:solidFill>
                </a:rPr>
                <a:t>6 replicates</a:t>
              </a:r>
            </a:p>
            <a:p>
              <a:pPr algn="ctr"/>
              <a:r>
                <a:rPr lang="en-US" b="1" dirty="0">
                  <a:solidFill>
                    <a:schemeClr val="accent2">
                      <a:lumMod val="50000"/>
                    </a:schemeClr>
                  </a:solidFill>
                </a:rPr>
                <a:t>10 replicates</a:t>
              </a:r>
            </a:p>
            <a:p>
              <a:pPr algn="ctr"/>
              <a:r>
                <a:rPr lang="en-US" b="1" dirty="0">
                  <a:solidFill>
                    <a:schemeClr val="accent2">
                      <a:lumMod val="50000"/>
                    </a:schemeClr>
                  </a:solidFill>
                </a:rPr>
                <a:t>20 replicates</a:t>
              </a:r>
            </a:p>
          </p:txBody>
        </p:sp>
        <p:sp>
          <p:nvSpPr>
            <p:cNvPr id="28" name="Left Brace 27"/>
            <p:cNvSpPr/>
            <p:nvPr/>
          </p:nvSpPr>
          <p:spPr>
            <a:xfrm rot="16200000">
              <a:off x="5408433" y="4077322"/>
              <a:ext cx="238654" cy="2028711"/>
            </a:xfrm>
            <a:prstGeom prst="leftBrace">
              <a:avLst>
                <a:gd name="adj1" fmla="val 8333"/>
                <a:gd name="adj2" fmla="val 49590"/>
              </a:avLst>
            </a:prstGeom>
            <a:ln w="28575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06999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0805" t="20942" r="747" b="5711"/>
          <a:stretch/>
        </p:blipFill>
        <p:spPr>
          <a:xfrm>
            <a:off x="394637" y="288758"/>
            <a:ext cx="11579192" cy="5640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15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0724" t="19781" r="17401" b="5483"/>
          <a:stretch/>
        </p:blipFill>
        <p:spPr>
          <a:xfrm>
            <a:off x="1299410" y="0"/>
            <a:ext cx="9817770" cy="51568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05727" y="5630779"/>
            <a:ext cx="5351647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Instructions for the User: For example the data</a:t>
            </a:r>
          </a:p>
        </p:txBody>
      </p:sp>
    </p:spTree>
    <p:extLst>
      <p:ext uri="{BB962C8B-B14F-4D97-AF65-F5344CB8AC3E}">
        <p14:creationId xmlns:p14="http://schemas.microsoft.com/office/powerpoint/2010/main" val="10136116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2724</TotalTime>
  <Words>544</Words>
  <Application>Microsoft Macintosh PowerPoint</Application>
  <PresentationFormat>Widescreen</PresentationFormat>
  <Paragraphs>86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Arial Narrow</vt:lpstr>
      <vt:lpstr>Calibri</vt:lpstr>
      <vt:lpstr>Calibri Light</vt:lpstr>
      <vt:lpstr>Helvetica</vt:lpstr>
      <vt:lpstr>맑은 고딕</vt:lpstr>
      <vt:lpstr>Office Theme</vt:lpstr>
      <vt:lpstr>PowerPoint Presentation</vt:lpstr>
      <vt:lpstr>Determining experimental power for planning purposes:</vt:lpstr>
      <vt:lpstr>Experimental errors often occur even before field trials:</vt:lpstr>
      <vt:lpstr>In order to use this spreadsheet: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PS</dc:creator>
  <cp:lastModifiedBy>Erin</cp:lastModifiedBy>
  <cp:revision>207</cp:revision>
  <dcterms:created xsi:type="dcterms:W3CDTF">2017-04-14T15:06:37Z</dcterms:created>
  <dcterms:modified xsi:type="dcterms:W3CDTF">2018-05-09T20:39:08Z</dcterms:modified>
</cp:coreProperties>
</file>