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80" r:id="rId4"/>
    <p:sldId id="257" r:id="rId5"/>
    <p:sldId id="297" r:id="rId6"/>
    <p:sldId id="298" r:id="rId7"/>
    <p:sldId id="269" r:id="rId8"/>
    <p:sldId id="270" r:id="rId9"/>
    <p:sldId id="271" r:id="rId10"/>
    <p:sldId id="272" r:id="rId11"/>
    <p:sldId id="282" r:id="rId12"/>
    <p:sldId id="283" r:id="rId13"/>
    <p:sldId id="284" r:id="rId14"/>
    <p:sldId id="285" r:id="rId15"/>
    <p:sldId id="286" r:id="rId16"/>
    <p:sldId id="287" r:id="rId17"/>
    <p:sldId id="288" r:id="rId18"/>
    <p:sldId id="289" r:id="rId19"/>
    <p:sldId id="290" r:id="rId20"/>
    <p:sldId id="296" r:id="rId21"/>
    <p:sldId id="294" r:id="rId22"/>
    <p:sldId id="295"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B836"/>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4" autoAdjust="0"/>
    <p:restoredTop sz="94208" autoAdjust="0"/>
  </p:normalViewPr>
  <p:slideViewPr>
    <p:cSldViewPr snapToGrid="0">
      <p:cViewPr varScale="1">
        <p:scale>
          <a:sx n="123" d="100"/>
          <a:sy n="123" d="100"/>
        </p:scale>
        <p:origin x="1192" y="184"/>
      </p:cViewPr>
      <p:guideLst/>
    </p:cSldViewPr>
  </p:slideViewPr>
  <p:outlineViewPr>
    <p:cViewPr>
      <p:scale>
        <a:sx n="33" d="100"/>
        <a:sy n="33" d="100"/>
      </p:scale>
      <p:origin x="0" y="-204"/>
    </p:cViewPr>
  </p:outlineViewPr>
  <p:notesTextViewPr>
    <p:cViewPr>
      <p:scale>
        <a:sx n="3" d="2"/>
        <a:sy n="3" d="2"/>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E:/Normal%20Distribuition/EPGP%202.0%20draft%20050117.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E:/Normal%20Distribuition/EPGP%202.0%20draft%20050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a:t>Log</a:t>
            </a:r>
            <a:r>
              <a:rPr lang="en-US" sz="1050" baseline="-25000"/>
              <a:t>10</a:t>
            </a:r>
            <a:r>
              <a:rPr lang="en-US" sz="1050"/>
              <a:t> Transformation and Inverse</a:t>
            </a:r>
            <a:r>
              <a:rPr lang="en-US" sz="1050" baseline="0"/>
              <a:t>  Transformation</a:t>
            </a:r>
            <a:endParaRPr lang="en-US" sz="105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Introduction!$G$16</c:f>
              <c:strCache>
                <c:ptCount val="1"/>
                <c:pt idx="0">
                  <c:v>0.000</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Introduction!$F$16:$F$22</c:f>
              <c:numCache>
                <c:formatCode>General</c:formatCode>
                <c:ptCount val="7"/>
                <c:pt idx="0">
                  <c:v>0.0</c:v>
                </c:pt>
                <c:pt idx="1">
                  <c:v>5.0</c:v>
                </c:pt>
                <c:pt idx="2">
                  <c:v>10.0</c:v>
                </c:pt>
                <c:pt idx="3">
                  <c:v>15.0</c:v>
                </c:pt>
                <c:pt idx="4">
                  <c:v>20.0</c:v>
                </c:pt>
                <c:pt idx="5">
                  <c:v>25.0</c:v>
                </c:pt>
                <c:pt idx="6">
                  <c:v>30.0</c:v>
                </c:pt>
              </c:numCache>
            </c:numRef>
          </c:xVal>
          <c:yVal>
            <c:numRef>
              <c:f>Introduction!$G$16:$G$22</c:f>
              <c:numCache>
                <c:formatCode>0.000</c:formatCode>
                <c:ptCount val="7"/>
                <c:pt idx="0">
                  <c:v>0.0</c:v>
                </c:pt>
                <c:pt idx="1">
                  <c:v>6.76165158152744</c:v>
                </c:pt>
                <c:pt idx="2">
                  <c:v>13.98050248415458</c:v>
                </c:pt>
                <c:pt idx="3">
                  <c:v>21.68746693300726</c:v>
                </c:pt>
                <c:pt idx="4">
                  <c:v>29.91554946540364</c:v>
                </c:pt>
                <c:pt idx="5">
                  <c:v>38.69998627048113</c:v>
                </c:pt>
                <c:pt idx="6">
                  <c:v>48.07839608571742</c:v>
                </c:pt>
              </c:numCache>
            </c:numRef>
          </c:yVal>
          <c:smooth val="0"/>
          <c:extLst xmlns:c16r2="http://schemas.microsoft.com/office/drawing/2015/06/chart">
            <c:ext xmlns:c16="http://schemas.microsoft.com/office/drawing/2014/chart" uri="{C3380CC4-5D6E-409C-BE32-E72D297353CC}">
              <c16:uniqueId val="{00000000-47FD-44D7-8835-8C9FF4DAA7E9}"/>
            </c:ext>
          </c:extLst>
        </c:ser>
        <c:dLbls>
          <c:showLegendKey val="0"/>
          <c:showVal val="0"/>
          <c:showCatName val="0"/>
          <c:showSerName val="0"/>
          <c:showPercent val="0"/>
          <c:showBubbleSize val="0"/>
        </c:dLbls>
        <c:axId val="-2058435328"/>
        <c:axId val="-2058641008"/>
      </c:scatterChart>
      <c:valAx>
        <c:axId val="-205843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Original Difference in Means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641008"/>
        <c:crosses val="autoZero"/>
        <c:crossBetween val="midCat"/>
      </c:valAx>
      <c:valAx>
        <c:axId val="-20586410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a:t>Difference after Transformations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435328"/>
        <c:crosses val="autoZero"/>
        <c:crossBetween val="midCat"/>
      </c:valAx>
      <c:spPr>
        <a:noFill/>
        <a:ln>
          <a:solidFill>
            <a:schemeClr val="accent6">
              <a:lumMod val="50000"/>
            </a:schemeClr>
          </a:solidFill>
        </a:ln>
        <a:effectLst/>
      </c:spPr>
    </c:plotArea>
    <c:plotVisOnly val="1"/>
    <c:dispBlanksAs val="gap"/>
    <c:showDLblsOverMax val="0"/>
  </c:chart>
  <c:spPr>
    <a:noFill/>
    <a:ln w="28575">
      <a:solidFill>
        <a:schemeClr val="accent6">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a:t>Sin(X) Transformation and Inverse (arc sin (sine(X))</a:t>
            </a:r>
            <a:r>
              <a:rPr lang="en-US" sz="1050" baseline="0"/>
              <a:t>  Transformation</a:t>
            </a:r>
            <a:endParaRPr lang="en-US" sz="1050"/>
          </a:p>
        </c:rich>
      </c:tx>
      <c:layout>
        <c:manualLayout>
          <c:xMode val="edge"/>
          <c:yMode val="edge"/>
          <c:x val="0.180326557544589"/>
          <c:y val="0.017301415174022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949622402936"/>
          <c:y val="0.184918139607672"/>
          <c:w val="0.793540573075623"/>
          <c:h val="0.755261347143112"/>
        </c:manualLayout>
      </c:layout>
      <c:scatterChart>
        <c:scatterStyle val="lineMarker"/>
        <c:varyColors val="0"/>
        <c:ser>
          <c:idx val="0"/>
          <c:order val="0"/>
          <c:tx>
            <c:strRef>
              <c:f>Introduction!$G$31</c:f>
              <c:strCache>
                <c:ptCount val="1"/>
                <c:pt idx="0">
                  <c:v>0.000</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0768382356185109"/>
                  <c:y val="0.26836969185024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Introduction!$F$31:$F$37</c:f>
              <c:numCache>
                <c:formatCode>General</c:formatCode>
                <c:ptCount val="7"/>
                <c:pt idx="0">
                  <c:v>0.0</c:v>
                </c:pt>
                <c:pt idx="1">
                  <c:v>5.0</c:v>
                </c:pt>
                <c:pt idx="2">
                  <c:v>10.0</c:v>
                </c:pt>
                <c:pt idx="3">
                  <c:v>15.0</c:v>
                </c:pt>
                <c:pt idx="4">
                  <c:v>20.0</c:v>
                </c:pt>
                <c:pt idx="5">
                  <c:v>25.0</c:v>
                </c:pt>
                <c:pt idx="6">
                  <c:v>30.0</c:v>
                </c:pt>
              </c:numCache>
            </c:numRef>
          </c:xVal>
          <c:yVal>
            <c:numRef>
              <c:f>Introduction!$G$31:$G$37</c:f>
              <c:numCache>
                <c:formatCode>0.000</c:formatCode>
                <c:ptCount val="7"/>
                <c:pt idx="0">
                  <c:v>0.0</c:v>
                </c:pt>
                <c:pt idx="1">
                  <c:v>5.255919514995838</c:v>
                </c:pt>
                <c:pt idx="2">
                  <c:v>10.55321818056441</c:v>
                </c:pt>
                <c:pt idx="3">
                  <c:v>15.89493228593433</c:v>
                </c:pt>
                <c:pt idx="4">
                  <c:v>21.28429661696779</c:v>
                </c:pt>
                <c:pt idx="5">
                  <c:v>26.72476832247015</c:v>
                </c:pt>
                <c:pt idx="6">
                  <c:v>32.2200542074676</c:v>
                </c:pt>
              </c:numCache>
            </c:numRef>
          </c:yVal>
          <c:smooth val="0"/>
          <c:extLst xmlns:c16r2="http://schemas.microsoft.com/office/drawing/2015/06/chart">
            <c:ext xmlns:c16="http://schemas.microsoft.com/office/drawing/2014/chart" uri="{C3380CC4-5D6E-409C-BE32-E72D297353CC}">
              <c16:uniqueId val="{00000000-BAA0-4EB7-AFE0-4DC84F344D38}"/>
            </c:ext>
          </c:extLst>
        </c:ser>
        <c:dLbls>
          <c:showLegendKey val="0"/>
          <c:showVal val="0"/>
          <c:showCatName val="0"/>
          <c:showSerName val="0"/>
          <c:showPercent val="0"/>
          <c:showBubbleSize val="0"/>
        </c:dLbls>
        <c:axId val="-2058614128"/>
        <c:axId val="-2058610032"/>
      </c:scatterChart>
      <c:valAx>
        <c:axId val="-2058614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Original Difference in Means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610032"/>
        <c:crosses val="autoZero"/>
        <c:crossBetween val="midCat"/>
      </c:valAx>
      <c:valAx>
        <c:axId val="-20586100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a:t>Difference after Transformations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614128"/>
        <c:crosses val="autoZero"/>
        <c:crossBetween val="midCat"/>
      </c:valAx>
      <c:spPr>
        <a:noFill/>
        <a:ln>
          <a:noFill/>
        </a:ln>
        <a:effectLst/>
      </c:spPr>
    </c:plotArea>
    <c:plotVisOnly val="1"/>
    <c:dispBlanksAs val="gap"/>
    <c:showDLblsOverMax val="0"/>
  </c:chart>
  <c:spPr>
    <a:noFill/>
    <a:ln w="28575">
      <a:solidFill>
        <a:schemeClr val="accent6">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54A9B-74D2-4D3F-B46E-5343BEFA36AD}" type="datetimeFigureOut">
              <a:rPr lang="en-US" smtClean="0"/>
              <a:t>5/9/18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5F3F3-A467-4538-BAAD-8F29F26A8478}" type="slidenum">
              <a:rPr lang="en-US" smtClean="0"/>
              <a:t>‹#›</a:t>
            </a:fld>
            <a:endParaRPr lang="en-US"/>
          </a:p>
        </p:txBody>
      </p:sp>
    </p:spTree>
    <p:extLst>
      <p:ext uri="{BB962C8B-B14F-4D97-AF65-F5344CB8AC3E}">
        <p14:creationId xmlns:p14="http://schemas.microsoft.com/office/powerpoint/2010/main" val="217738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F3F3-A467-4538-BAAD-8F29F26A8478}" type="slidenum">
              <a:rPr lang="en-US" smtClean="0"/>
              <a:t>19</a:t>
            </a:fld>
            <a:endParaRPr lang="en-US"/>
          </a:p>
        </p:txBody>
      </p:sp>
    </p:spTree>
    <p:extLst>
      <p:ext uri="{BB962C8B-B14F-4D97-AF65-F5344CB8AC3E}">
        <p14:creationId xmlns:p14="http://schemas.microsoft.com/office/powerpoint/2010/main" val="96155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F3F3-A467-4538-BAAD-8F29F26A8478}" type="slidenum">
              <a:rPr lang="en-US" smtClean="0"/>
              <a:t>20</a:t>
            </a:fld>
            <a:endParaRPr lang="en-US"/>
          </a:p>
        </p:txBody>
      </p:sp>
    </p:spTree>
    <p:extLst>
      <p:ext uri="{BB962C8B-B14F-4D97-AF65-F5344CB8AC3E}">
        <p14:creationId xmlns:p14="http://schemas.microsoft.com/office/powerpoint/2010/main" val="68986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843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2057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89726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180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21507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B69650-34DF-46D1-B54B-A3E0A2D001A2}"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6406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69650-34DF-46D1-B54B-A3E0A2D001A2}" type="datetimeFigureOut">
              <a:rPr lang="en-US" smtClean="0"/>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5379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B69650-34DF-46D1-B54B-A3E0A2D001A2}" type="datetimeFigureOut">
              <a:rPr lang="en-US" smtClean="0"/>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040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69650-34DF-46D1-B54B-A3E0A2D001A2}" type="datetimeFigureOut">
              <a:rPr lang="en-US" smtClean="0"/>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549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96142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015738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69650-34DF-46D1-B54B-A3E0A2D001A2}" type="datetimeFigureOut">
              <a:rPr lang="en-US" smtClean="0"/>
              <a:t>5/9/18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C3C1B-A32B-449C-A1B9-0D91A638906E}" type="slidenum">
              <a:rPr lang="en-US" smtClean="0"/>
              <a:t>‹#›</a:t>
            </a:fld>
            <a:endParaRPr lang="en-US"/>
          </a:p>
        </p:txBody>
      </p:sp>
    </p:spTree>
    <p:extLst>
      <p:ext uri="{BB962C8B-B14F-4D97-AF65-F5344CB8AC3E}">
        <p14:creationId xmlns:p14="http://schemas.microsoft.com/office/powerpoint/2010/main" val="2750721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6"/>
          <p:cNvSpPr/>
          <p:nvPr/>
        </p:nvSpPr>
        <p:spPr>
          <a:xfrm>
            <a:off x="2552558" y="992602"/>
            <a:ext cx="8629545" cy="1218753"/>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I</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nverse </a:t>
            </a: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T</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ransformation </a:t>
            </a: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S</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cale</a:t>
            </a:r>
            <a:b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b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E</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xperimental</a:t>
            </a:r>
            <a:r>
              <a:rPr lang="en-US" altLang="ko-KR" sz="4000" b="1" cap="none" spc="0" baseline="0" dirty="0">
                <a:ln w="10541" cmpd="sng">
                  <a:noFill/>
                  <a:prstDash val="solid"/>
                </a:ln>
                <a:solidFill>
                  <a:schemeClr val="accent6">
                    <a:lumMod val="50000"/>
                  </a:schemeClr>
                </a:solidFill>
                <a:effectLst>
                  <a:outerShdw sx="1000" sy="1000" algn="tl">
                    <a:srgbClr val="000000"/>
                  </a:outerShdw>
                </a:effectLst>
                <a:latin typeface="Helvetica" pitchFamily="2" charset="0"/>
              </a:rPr>
              <a:t> </a:t>
            </a:r>
            <a:r>
              <a:rPr lang="en-US" altLang="ko-KR" sz="4000" b="1" cap="none" spc="0" baseline="0"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P</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ower</a:t>
            </a:r>
            <a:r>
              <a:rPr lang="en-US" altLang="ko-KR" sz="4000" b="1" cap="none" spc="0" baseline="0" dirty="0">
                <a:ln w="10541" cmpd="sng">
                  <a:noFill/>
                  <a:prstDash val="solid"/>
                </a:ln>
                <a:solidFill>
                  <a:schemeClr val="accent6">
                    <a:lumMod val="50000"/>
                  </a:schemeClr>
                </a:solidFill>
                <a:effectLst>
                  <a:outerShdw sx="1000" sy="1000" algn="tl">
                    <a:srgbClr val="000000"/>
                  </a:outerShdw>
                </a:effectLst>
                <a:latin typeface="Helvetica" pitchFamily="2" charset="0"/>
              </a:rPr>
              <a:t> </a:t>
            </a: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G</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raphing</a:t>
            </a:r>
            <a:endParaRPr lang="en-US" altLang="ko-KR" sz="4000" b="1" cap="none" spc="0" dirty="0">
              <a:ln w="10541" cmpd="sng">
                <a:noFill/>
                <a:prstDash val="solid"/>
              </a:ln>
              <a:solidFill>
                <a:schemeClr val="accent6">
                  <a:lumMod val="50000"/>
                </a:schemeClr>
              </a:solidFill>
              <a:effectLst>
                <a:outerShdw sx="1000" sy="1000" algn="tl">
                  <a:srgbClr val="000000"/>
                </a:outerShdw>
              </a:effectLst>
              <a:latin typeface="Helvetica" pitchFamily="2" charset="0"/>
            </a:endParaRPr>
          </a:p>
        </p:txBody>
      </p:sp>
      <p:pic>
        <p:nvPicPr>
          <p:cNvPr id="13" name="Picture 12">
            <a:extLst>
              <a:ext uri="{FF2B5EF4-FFF2-40B4-BE49-F238E27FC236}">
                <a16:creationId xmlns:a16="http://schemas.microsoft.com/office/drawing/2014/main" xmlns="" id="{1CC1673A-2BFF-B945-A925-538FB4916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730" y="5391499"/>
            <a:ext cx="4337199" cy="1149773"/>
          </a:xfrm>
          <a:prstGeom prst="rect">
            <a:avLst/>
          </a:prstGeom>
        </p:spPr>
      </p:pic>
      <p:sp>
        <p:nvSpPr>
          <p:cNvPr id="2" name="Rectangle 1">
            <a:extLst>
              <a:ext uri="{FF2B5EF4-FFF2-40B4-BE49-F238E27FC236}">
                <a16:creationId xmlns:a16="http://schemas.microsoft.com/office/drawing/2014/main" xmlns="" id="{8E547C0F-F1BC-7349-8FFA-17B11A397785}"/>
              </a:ext>
            </a:extLst>
          </p:cNvPr>
          <p:cNvSpPr/>
          <p:nvPr/>
        </p:nvSpPr>
        <p:spPr>
          <a:xfrm>
            <a:off x="0" y="0"/>
            <a:ext cx="1806526"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61C7D79-6F63-5844-908F-CD1EFFE10E62}"/>
              </a:ext>
            </a:extLst>
          </p:cNvPr>
          <p:cNvSpPr txBox="1"/>
          <p:nvPr/>
        </p:nvSpPr>
        <p:spPr>
          <a:xfrm>
            <a:off x="3856552" y="3956901"/>
            <a:ext cx="7105490" cy="923330"/>
          </a:xfrm>
          <a:prstGeom prst="rect">
            <a:avLst/>
          </a:prstGeom>
          <a:noFill/>
        </p:spPr>
        <p:txBody>
          <a:bodyPr wrap="square" rtlCol="0">
            <a:spAutoFit/>
          </a:bodyPr>
          <a:lstStyle/>
          <a:p>
            <a:r>
              <a:rPr lang="en-US" dirty="0"/>
              <a:t>Prepared by: </a:t>
            </a:r>
          </a:p>
          <a:p>
            <a:r>
              <a:rPr lang="en-US" dirty="0">
                <a:latin typeface="+mj-lt"/>
              </a:rPr>
              <a:t>Dr. </a:t>
            </a:r>
            <a:r>
              <a:rPr lang="en-US" dirty="0" err="1">
                <a:latin typeface="+mj-lt"/>
              </a:rPr>
              <a:t>Ricaro</a:t>
            </a:r>
            <a:r>
              <a:rPr lang="en-US" dirty="0">
                <a:latin typeface="+mj-lt"/>
              </a:rPr>
              <a:t> V. Nunes, </a:t>
            </a:r>
            <a:r>
              <a:rPr lang="en-US" dirty="0" err="1">
                <a:latin typeface="+mj-lt"/>
              </a:rPr>
              <a:t>Universidade</a:t>
            </a:r>
            <a:r>
              <a:rPr lang="en-US" dirty="0">
                <a:latin typeface="+mj-lt"/>
              </a:rPr>
              <a:t> </a:t>
            </a:r>
            <a:r>
              <a:rPr lang="en-US" dirty="0" err="1">
                <a:latin typeface="+mj-lt"/>
              </a:rPr>
              <a:t>Estadual</a:t>
            </a:r>
            <a:r>
              <a:rPr lang="en-US" dirty="0">
                <a:latin typeface="+mj-lt"/>
              </a:rPr>
              <a:t> do Oeste do Parana</a:t>
            </a:r>
          </a:p>
          <a:p>
            <a:r>
              <a:rPr lang="en-US" dirty="0">
                <a:latin typeface="+mj-lt"/>
              </a:rPr>
              <a:t>Dr. Gene M. </a:t>
            </a:r>
            <a:r>
              <a:rPr lang="en-US" dirty="0" err="1">
                <a:latin typeface="+mj-lt"/>
              </a:rPr>
              <a:t>Pesti</a:t>
            </a:r>
            <a:r>
              <a:rPr lang="en-US">
                <a:latin typeface="+mj-lt"/>
              </a:rPr>
              <a:t>, </a:t>
            </a:r>
            <a:r>
              <a:rPr lang="en-US" smtClean="0">
                <a:latin typeface="+mj-lt"/>
              </a:rPr>
              <a:t>University </a:t>
            </a:r>
            <a:r>
              <a:rPr lang="en-US" dirty="0">
                <a:latin typeface="+mj-lt"/>
              </a:rPr>
              <a:t>of Georgia</a:t>
            </a:r>
          </a:p>
        </p:txBody>
      </p:sp>
      <p:sp>
        <p:nvSpPr>
          <p:cNvPr id="4" name="TextBox 3">
            <a:extLst>
              <a:ext uri="{FF2B5EF4-FFF2-40B4-BE49-F238E27FC236}">
                <a16:creationId xmlns:a16="http://schemas.microsoft.com/office/drawing/2014/main" xmlns="" id="{930C7BCC-C43D-0B4E-9FD2-31AE8E675FE8}"/>
              </a:ext>
            </a:extLst>
          </p:cNvPr>
          <p:cNvSpPr txBox="1"/>
          <p:nvPr/>
        </p:nvSpPr>
        <p:spPr>
          <a:xfrm>
            <a:off x="292208" y="6171940"/>
            <a:ext cx="1352038" cy="369332"/>
          </a:xfrm>
          <a:prstGeom prst="rect">
            <a:avLst/>
          </a:prstGeom>
          <a:noFill/>
        </p:spPr>
        <p:txBody>
          <a:bodyPr wrap="square" rtlCol="0">
            <a:spAutoFit/>
          </a:bodyPr>
          <a:lstStyle/>
          <a:p>
            <a:r>
              <a:rPr lang="en-US" b="1" dirty="0">
                <a:solidFill>
                  <a:schemeClr val="bg1"/>
                </a:solidFill>
              </a:rPr>
              <a:t>Version 1.0</a:t>
            </a:r>
          </a:p>
        </p:txBody>
      </p:sp>
      <p:sp>
        <p:nvSpPr>
          <p:cNvPr id="8" name="직사각형 5"/>
          <p:cNvSpPr/>
          <p:nvPr/>
        </p:nvSpPr>
        <p:spPr>
          <a:xfrm flipH="1">
            <a:off x="367773" y="433332"/>
            <a:ext cx="1029054" cy="5533053"/>
          </a:xfrm>
          <a:prstGeom prst="rect">
            <a:avLst/>
          </a:prstGeom>
          <a:noFill/>
        </p:spPr>
        <p:txBody>
          <a:bodyPr vert="wordArtVert" wrap="non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6400" b="1" spc="50" dirty="0">
                <a:ln w="11430"/>
                <a:solidFill>
                  <a:schemeClr val="bg1"/>
                </a:solidFill>
                <a:effectLst>
                  <a:outerShdw blurRad="76200" dist="50800" dir="5400000" algn="tl" rotWithShape="0">
                    <a:srgbClr val="000000">
                      <a:alpha val="65000"/>
                    </a:srgbClr>
                  </a:outerShdw>
                </a:effectLst>
                <a:latin typeface="Helvetica" pitchFamily="2" charset="0"/>
              </a:rPr>
              <a:t>ITSEPG</a:t>
            </a:r>
            <a:endParaRPr lang="en-US" altLang="ko-KR" sz="6400" b="1" cap="none" spc="50" dirty="0">
              <a:ln w="11430"/>
              <a:solidFill>
                <a:schemeClr val="bg1"/>
              </a:solidFill>
              <a:effectLst>
                <a:outerShdw blurRad="76200" dist="50800" dir="5400000" algn="tl" rotWithShape="0">
                  <a:srgbClr val="000000">
                    <a:alpha val="65000"/>
                  </a:srgbClr>
                </a:outerShdw>
              </a:effectLst>
              <a:latin typeface="Helvetica" pitchFamily="2" charset="0"/>
            </a:endParaRPr>
          </a:p>
        </p:txBody>
      </p:sp>
      <p:sp>
        <p:nvSpPr>
          <p:cNvPr id="5" name="TextBox 4">
            <a:extLst>
              <a:ext uri="{FF2B5EF4-FFF2-40B4-BE49-F238E27FC236}">
                <a16:creationId xmlns:a16="http://schemas.microsoft.com/office/drawing/2014/main" xmlns="" id="{012965BA-A167-5143-92B7-14C395B4EFCB}"/>
              </a:ext>
            </a:extLst>
          </p:cNvPr>
          <p:cNvSpPr txBox="1"/>
          <p:nvPr/>
        </p:nvSpPr>
        <p:spPr>
          <a:xfrm>
            <a:off x="3856552" y="2445624"/>
            <a:ext cx="6021556" cy="1200329"/>
          </a:xfrm>
          <a:prstGeom prst="rect">
            <a:avLst/>
          </a:prstGeom>
          <a:noFill/>
        </p:spPr>
        <p:txBody>
          <a:bodyPr wrap="square" rtlCol="0">
            <a:spAutoFit/>
          </a:bodyPr>
          <a:lstStyle/>
          <a:p>
            <a:r>
              <a:rPr lang="en-US" sz="7200" b="1" dirty="0">
                <a:latin typeface="Helvetica" pitchFamily="2" charset="0"/>
              </a:rPr>
              <a:t>USER GUIDE</a:t>
            </a:r>
          </a:p>
        </p:txBody>
      </p:sp>
    </p:spTree>
    <p:extLst>
      <p:ext uri="{BB962C8B-B14F-4D97-AF65-F5344CB8AC3E}">
        <p14:creationId xmlns:p14="http://schemas.microsoft.com/office/powerpoint/2010/main" val="411857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606" y="600752"/>
            <a:ext cx="11014364" cy="2169825"/>
          </a:xfrm>
          <a:prstGeom prst="rect">
            <a:avLst/>
          </a:prstGeom>
          <a:noFill/>
        </p:spPr>
        <p:txBody>
          <a:bodyPr wrap="square" rtlCol="0">
            <a:spAutoFit/>
          </a:bodyPr>
          <a:lstStyle/>
          <a:p>
            <a:pPr algn="just">
              <a:lnSpc>
                <a:spcPct val="150000"/>
              </a:lnSpc>
            </a:pPr>
            <a:r>
              <a:rPr lang="en-US" b="1" dirty="0"/>
              <a:t>When estimating experimental power, it is important to know the variation expected in the results. It is just as important to know the mean of the control or normal reference group. The example in the graph below shows how important it is to know both the mean and standard error when estimating experimental power.</a:t>
            </a:r>
          </a:p>
          <a:p>
            <a:pPr algn="ctr">
              <a:lnSpc>
                <a:spcPct val="150000"/>
              </a:lnSpc>
            </a:pPr>
            <a:r>
              <a:rPr lang="en-US" b="1" dirty="0">
                <a:solidFill>
                  <a:srgbClr val="FF0000"/>
                </a:solidFill>
              </a:rPr>
              <a:t>For planning purposes, it may be best to use the expected mean of the control or reference group. Then the estimated power will be for differences from that mean. </a:t>
            </a:r>
          </a:p>
        </p:txBody>
      </p:sp>
      <p:pic>
        <p:nvPicPr>
          <p:cNvPr id="17" name="Picture 16"/>
          <p:cNvPicPr>
            <a:picLocks noChangeAspect="1"/>
          </p:cNvPicPr>
          <p:nvPr/>
        </p:nvPicPr>
        <p:blipFill>
          <a:blip r:embed="rId2"/>
          <a:stretch>
            <a:fillRect/>
          </a:stretch>
        </p:blipFill>
        <p:spPr>
          <a:xfrm>
            <a:off x="2809702" y="2727615"/>
            <a:ext cx="6084915" cy="4088149"/>
          </a:xfrm>
          <a:prstGeom prst="rect">
            <a:avLst/>
          </a:prstGeom>
          <a:ln w="28575">
            <a:solidFill>
              <a:schemeClr val="accent6">
                <a:lumMod val="50000"/>
              </a:schemeClr>
            </a:solidFill>
          </a:ln>
        </p:spPr>
      </p:pic>
      <p:sp>
        <p:nvSpPr>
          <p:cNvPr id="4" name="제목 1"/>
          <p:cNvSpPr txBox="1">
            <a:spLocks/>
          </p:cNvSpPr>
          <p:nvPr/>
        </p:nvSpPr>
        <p:spPr>
          <a:xfrm>
            <a:off x="3675184" y="167148"/>
            <a:ext cx="4653207" cy="5417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291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768" t="23365" r="7469" b="5251"/>
          <a:stretch/>
        </p:blipFill>
        <p:spPr>
          <a:xfrm>
            <a:off x="814647" y="1496292"/>
            <a:ext cx="9883834" cy="5178828"/>
          </a:xfrm>
          <a:prstGeom prst="rect">
            <a:avLst/>
          </a:prstGeom>
          <a:ln w="38100">
            <a:solidFill>
              <a:schemeClr val="accent6">
                <a:lumMod val="50000"/>
              </a:schemeClr>
            </a:solidFill>
          </a:ln>
        </p:spPr>
      </p:pic>
      <p:sp>
        <p:nvSpPr>
          <p:cNvPr id="8" name="TextBox 7"/>
          <p:cNvSpPr txBox="1"/>
          <p:nvPr/>
        </p:nvSpPr>
        <p:spPr>
          <a:xfrm>
            <a:off x="972589" y="640702"/>
            <a:ext cx="3466407" cy="369332"/>
          </a:xfrm>
          <a:prstGeom prst="rect">
            <a:avLst/>
          </a:prstGeom>
          <a:noFill/>
          <a:ln w="28575">
            <a:solidFill>
              <a:schemeClr val="accent6">
                <a:lumMod val="50000"/>
              </a:schemeClr>
            </a:solidFill>
          </a:ln>
        </p:spPr>
        <p:txBody>
          <a:bodyPr wrap="square" rtlCol="0">
            <a:spAutoFit/>
          </a:bodyPr>
          <a:lstStyle/>
          <a:p>
            <a:r>
              <a:rPr lang="en-US" dirty="0"/>
              <a:t>Null distribution, mean of 2.66</a:t>
            </a:r>
          </a:p>
        </p:txBody>
      </p:sp>
      <p:sp>
        <p:nvSpPr>
          <p:cNvPr id="9" name="TextBox 8"/>
          <p:cNvSpPr txBox="1"/>
          <p:nvPr/>
        </p:nvSpPr>
        <p:spPr>
          <a:xfrm>
            <a:off x="2182089" y="1010034"/>
            <a:ext cx="1463040" cy="369332"/>
          </a:xfrm>
          <a:prstGeom prst="rect">
            <a:avLst/>
          </a:prstGeom>
          <a:noFill/>
          <a:ln w="28575">
            <a:solidFill>
              <a:schemeClr val="accent6">
                <a:lumMod val="50000"/>
              </a:schemeClr>
            </a:solidFill>
          </a:ln>
        </p:spPr>
        <p:txBody>
          <a:bodyPr wrap="square" rtlCol="0">
            <a:spAutoFit/>
          </a:bodyPr>
          <a:lstStyle/>
          <a:p>
            <a:pPr algn="ctr"/>
            <a:r>
              <a:rPr lang="en-US" dirty="0"/>
              <a:t>SD of 0.158</a:t>
            </a:r>
          </a:p>
        </p:txBody>
      </p:sp>
      <p:sp>
        <p:nvSpPr>
          <p:cNvPr id="10" name="TextBox 9"/>
          <p:cNvSpPr txBox="1"/>
          <p:nvPr/>
        </p:nvSpPr>
        <p:spPr>
          <a:xfrm>
            <a:off x="6629399" y="568858"/>
            <a:ext cx="4419600" cy="369332"/>
          </a:xfrm>
          <a:prstGeom prst="rect">
            <a:avLst/>
          </a:prstGeom>
          <a:noFill/>
          <a:ln w="28575">
            <a:solidFill>
              <a:srgbClr val="C00000"/>
            </a:solidFill>
          </a:ln>
        </p:spPr>
        <p:txBody>
          <a:bodyPr wrap="square" rtlCol="0">
            <a:spAutoFit/>
          </a:bodyPr>
          <a:lstStyle/>
          <a:p>
            <a:r>
              <a:rPr lang="en-US" dirty="0"/>
              <a:t>Alternative distribution, mean of 2.766 (+4%)</a:t>
            </a:r>
          </a:p>
        </p:txBody>
      </p:sp>
      <p:sp>
        <p:nvSpPr>
          <p:cNvPr id="11" name="TextBox 10"/>
          <p:cNvSpPr txBox="1"/>
          <p:nvPr/>
        </p:nvSpPr>
        <p:spPr>
          <a:xfrm>
            <a:off x="8030786" y="938190"/>
            <a:ext cx="1832957" cy="369332"/>
          </a:xfrm>
          <a:prstGeom prst="rect">
            <a:avLst/>
          </a:prstGeom>
          <a:noFill/>
          <a:ln w="28575">
            <a:solidFill>
              <a:srgbClr val="C00000"/>
            </a:solidFill>
          </a:ln>
        </p:spPr>
        <p:txBody>
          <a:bodyPr wrap="square" rtlCol="0">
            <a:spAutoFit/>
          </a:bodyPr>
          <a:lstStyle/>
          <a:p>
            <a:r>
              <a:rPr lang="en-US" dirty="0"/>
              <a:t>Same ST of 0.158 </a:t>
            </a:r>
          </a:p>
        </p:txBody>
      </p:sp>
      <p:cxnSp>
        <p:nvCxnSpPr>
          <p:cNvPr id="13" name="Straight Arrow Connector 12"/>
          <p:cNvCxnSpPr/>
          <p:nvPr/>
        </p:nvCxnSpPr>
        <p:spPr>
          <a:xfrm>
            <a:off x="2657390" y="1379366"/>
            <a:ext cx="2370678" cy="133666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72305" y="2705519"/>
            <a:ext cx="923901" cy="338554"/>
          </a:xfrm>
          <a:prstGeom prst="rect">
            <a:avLst/>
          </a:prstGeom>
          <a:noFill/>
          <a:ln w="28575">
            <a:solidFill>
              <a:schemeClr val="accent6">
                <a:lumMod val="50000"/>
              </a:schemeClr>
            </a:solidFill>
          </a:ln>
        </p:spPr>
        <p:txBody>
          <a:bodyPr wrap="square" rtlCol="0">
            <a:spAutoFit/>
          </a:bodyPr>
          <a:lstStyle/>
          <a:p>
            <a:r>
              <a:rPr lang="en-US" sz="1600" dirty="0"/>
              <a:t>Reps = 4</a:t>
            </a:r>
          </a:p>
        </p:txBody>
      </p:sp>
      <p:cxnSp>
        <p:nvCxnSpPr>
          <p:cNvPr id="19" name="Straight Arrow Connector 18"/>
          <p:cNvCxnSpPr>
            <a:stCxn id="17" idx="1"/>
          </p:cNvCxnSpPr>
          <p:nvPr/>
        </p:nvCxnSpPr>
        <p:spPr>
          <a:xfrm flipH="1" flipV="1">
            <a:off x="9863743" y="1745675"/>
            <a:ext cx="1308562" cy="112912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9863743" y="938190"/>
            <a:ext cx="708478" cy="10818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094432" y="2019993"/>
            <a:ext cx="3606522" cy="68552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944" y="-39202"/>
            <a:ext cx="10940830"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1 - Calculation of Test Power – For example</a:t>
            </a:r>
          </a:p>
        </p:txBody>
      </p:sp>
    </p:spTree>
    <p:extLst>
      <p:ext uri="{BB962C8B-B14F-4D97-AF65-F5344CB8AC3E}">
        <p14:creationId xmlns:p14="http://schemas.microsoft.com/office/powerpoint/2010/main" val="38102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283" t="34693" r="27947" b="16162"/>
          <a:stretch/>
        </p:blipFill>
        <p:spPr>
          <a:xfrm>
            <a:off x="1970116" y="753574"/>
            <a:ext cx="7905404" cy="5821449"/>
          </a:xfrm>
          <a:prstGeom prst="rect">
            <a:avLst/>
          </a:prstGeom>
          <a:ln w="28575">
            <a:solidFill>
              <a:schemeClr val="accent6">
                <a:lumMod val="50000"/>
              </a:schemeClr>
            </a:solidFill>
          </a:ln>
        </p:spPr>
      </p:pic>
      <p:sp>
        <p:nvSpPr>
          <p:cNvPr id="3" name="TextBox 2"/>
          <p:cNvSpPr txBox="1"/>
          <p:nvPr/>
        </p:nvSpPr>
        <p:spPr>
          <a:xfrm>
            <a:off x="10224655" y="4276507"/>
            <a:ext cx="1768415" cy="923330"/>
          </a:xfrm>
          <a:prstGeom prst="rect">
            <a:avLst/>
          </a:prstGeom>
          <a:solidFill>
            <a:schemeClr val="accent6">
              <a:lumMod val="50000"/>
            </a:schemeClr>
          </a:solidFill>
          <a:ln w="28575">
            <a:solidFill>
              <a:schemeClr val="accent4">
                <a:lumMod val="60000"/>
                <a:lumOff val="40000"/>
              </a:schemeClr>
            </a:solidFill>
          </a:ln>
        </p:spPr>
        <p:txBody>
          <a:bodyPr wrap="square" rtlCol="0">
            <a:spAutoFit/>
          </a:bodyPr>
          <a:lstStyle/>
          <a:p>
            <a:pPr algn="ctr"/>
            <a:r>
              <a:rPr lang="en-US" b="1" dirty="0">
                <a:solidFill>
                  <a:srgbClr val="FFC000"/>
                </a:solidFill>
              </a:rPr>
              <a:t>Better Experimental Power</a:t>
            </a:r>
          </a:p>
        </p:txBody>
      </p:sp>
      <p:cxnSp>
        <p:nvCxnSpPr>
          <p:cNvPr id="4" name="Straight Arrow Connector 3"/>
          <p:cNvCxnSpPr>
            <a:stCxn id="3" idx="1"/>
          </p:cNvCxnSpPr>
          <p:nvPr/>
        </p:nvCxnSpPr>
        <p:spPr>
          <a:xfrm flipH="1">
            <a:off x="8697781" y="4738172"/>
            <a:ext cx="1526874" cy="573505"/>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944" y="-39202"/>
            <a:ext cx="10940830"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1 - Calculation of Test Power – For example</a:t>
            </a:r>
          </a:p>
        </p:txBody>
      </p:sp>
      <p:grpSp>
        <p:nvGrpSpPr>
          <p:cNvPr id="8" name="Group 7"/>
          <p:cNvGrpSpPr/>
          <p:nvPr/>
        </p:nvGrpSpPr>
        <p:grpSpPr>
          <a:xfrm>
            <a:off x="7904280" y="5564764"/>
            <a:ext cx="2145807" cy="1136802"/>
            <a:chOff x="7904280" y="5564764"/>
            <a:chExt cx="2145807" cy="1136802"/>
          </a:xfrm>
        </p:grpSpPr>
        <p:sp>
          <p:nvSpPr>
            <p:cNvPr id="6" name="Right Brace 5"/>
            <p:cNvSpPr/>
            <p:nvPr/>
          </p:nvSpPr>
          <p:spPr>
            <a:xfrm rot="5400000">
              <a:off x="8672586" y="4971026"/>
              <a:ext cx="414006" cy="1601482"/>
            </a:xfrm>
            <a:prstGeom prst="rightBrace">
              <a:avLst>
                <a:gd name="adj1" fmla="val 8333"/>
                <a:gd name="adj2" fmla="val 4888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904280" y="6055235"/>
              <a:ext cx="2145807" cy="646331"/>
            </a:xfrm>
            <a:prstGeom prst="rect">
              <a:avLst/>
            </a:prstGeom>
            <a:solidFill>
              <a:schemeClr val="accent6">
                <a:lumMod val="50000"/>
              </a:schemeClr>
            </a:solidFill>
            <a:ln w="28575">
              <a:solidFill>
                <a:schemeClr val="accent4">
                  <a:lumMod val="60000"/>
                  <a:lumOff val="40000"/>
                </a:schemeClr>
              </a:solidFill>
            </a:ln>
          </p:spPr>
          <p:txBody>
            <a:bodyPr wrap="square" rtlCol="0">
              <a:spAutoFit/>
            </a:bodyPr>
            <a:lstStyle/>
            <a:p>
              <a:pPr algn="ctr"/>
              <a:r>
                <a:rPr lang="en-US" b="1" dirty="0">
                  <a:solidFill>
                    <a:srgbClr val="FFC000"/>
                  </a:solidFill>
                </a:rPr>
                <a:t>The results are different at 5%</a:t>
              </a:r>
            </a:p>
          </p:txBody>
        </p:sp>
      </p:grpSp>
    </p:spTree>
    <p:extLst>
      <p:ext uri="{BB962C8B-B14F-4D97-AF65-F5344CB8AC3E}">
        <p14:creationId xmlns:p14="http://schemas.microsoft.com/office/powerpoint/2010/main" val="462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046" y="967652"/>
            <a:ext cx="5464916" cy="1754326"/>
          </a:xfrm>
          <a:prstGeom prst="rect">
            <a:avLst/>
          </a:prstGeom>
          <a:no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accent6">
                    <a:lumMod val="50000"/>
                  </a:schemeClr>
                </a:solidFill>
              </a:rPr>
              <a:t>❶ </a:t>
            </a:r>
            <a:r>
              <a:rPr lang="en-US" b="1" dirty="0">
                <a:solidFill>
                  <a:schemeClr val="accent6">
                    <a:lumMod val="50000"/>
                  </a:schemeClr>
                </a:solidFill>
              </a:rPr>
              <a:t>The two graphs included on each spreadsheet display the power of a t-test based on two samples of size n Reps each when trying to separate two distributions with given means and variances (null and alternative) </a:t>
            </a:r>
          </a:p>
        </p:txBody>
      </p:sp>
      <p:sp>
        <p:nvSpPr>
          <p:cNvPr id="4" name="TextBox 3"/>
          <p:cNvSpPr txBox="1"/>
          <p:nvPr/>
        </p:nvSpPr>
        <p:spPr>
          <a:xfrm>
            <a:off x="6409427" y="1822944"/>
            <a:ext cx="5448758" cy="1338828"/>
          </a:xfrm>
          <a:prstGeom prst="rect">
            <a:avLst/>
          </a:prstGeom>
          <a:solidFill>
            <a:schemeClr val="accent6">
              <a:lumMod val="50000"/>
            </a:schemeClr>
          </a:solid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bg1"/>
                </a:solidFill>
              </a:rPr>
              <a:t>❷ </a:t>
            </a:r>
            <a:r>
              <a:rPr lang="en-US" b="1" dirty="0">
                <a:solidFill>
                  <a:schemeClr val="bg1"/>
                </a:solidFill>
              </a:rPr>
              <a:t>Both graphs allow the choice of % difference in means of the null and alternative distributions and baseline (null) standard deviation. </a:t>
            </a:r>
          </a:p>
        </p:txBody>
      </p:sp>
      <p:sp>
        <p:nvSpPr>
          <p:cNvPr id="5" name="TextBox 4"/>
          <p:cNvSpPr txBox="1"/>
          <p:nvPr/>
        </p:nvSpPr>
        <p:spPr>
          <a:xfrm>
            <a:off x="401046" y="3235002"/>
            <a:ext cx="5464916" cy="1754326"/>
          </a:xfrm>
          <a:prstGeom prst="rect">
            <a:avLst/>
          </a:prstGeom>
          <a:solidFill>
            <a:schemeClr val="accent6">
              <a:lumMod val="50000"/>
            </a:schemeClr>
          </a:solid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bg1"/>
                </a:solidFill>
              </a:rPr>
              <a:t>❸ </a:t>
            </a:r>
            <a:r>
              <a:rPr lang="en-US" b="1" dirty="0">
                <a:solidFill>
                  <a:schemeClr val="bg1"/>
                </a:solidFill>
              </a:rPr>
              <a:t>The standard deviation of the alternative distribution is then calculated either based on constant CV (Constant CV table) or is set equal to that of null distribution (Constant Variance table) </a:t>
            </a:r>
          </a:p>
        </p:txBody>
      </p:sp>
      <p:sp>
        <p:nvSpPr>
          <p:cNvPr id="6" name="TextBox 5"/>
          <p:cNvSpPr txBox="1"/>
          <p:nvPr/>
        </p:nvSpPr>
        <p:spPr>
          <a:xfrm>
            <a:off x="6409426" y="3771283"/>
            <a:ext cx="5448757" cy="2206823"/>
          </a:xfrm>
          <a:prstGeom prst="rect">
            <a:avLst/>
          </a:prstGeom>
          <a:no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accent6">
                    <a:lumMod val="50000"/>
                  </a:schemeClr>
                </a:solidFill>
              </a:rPr>
              <a:t>❹ </a:t>
            </a:r>
            <a:r>
              <a:rPr lang="en-US" b="1" dirty="0">
                <a:solidFill>
                  <a:schemeClr val="accent6">
                    <a:lumMod val="50000"/>
                  </a:schemeClr>
                </a:solidFill>
              </a:rPr>
              <a:t>The calculation of test power consists of determining the area under the probability density function of the alternative distribution outside of the bounds determining the 95% confidence interval of the null distribution (see explanation and figure) </a:t>
            </a:r>
          </a:p>
        </p:txBody>
      </p:sp>
      <p:sp>
        <p:nvSpPr>
          <p:cNvPr id="7" name="TextBox 6"/>
          <p:cNvSpPr txBox="1"/>
          <p:nvPr/>
        </p:nvSpPr>
        <p:spPr>
          <a:xfrm>
            <a:off x="3226278" y="124692"/>
            <a:ext cx="4882551"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2 - NOTES</a:t>
            </a:r>
          </a:p>
        </p:txBody>
      </p:sp>
    </p:spTree>
    <p:extLst>
      <p:ext uri="{BB962C8B-B14F-4D97-AF65-F5344CB8AC3E}">
        <p14:creationId xmlns:p14="http://schemas.microsoft.com/office/powerpoint/2010/main" val="321611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0698" t="12382" r="20686" b="5733"/>
          <a:stretch/>
        </p:blipFill>
        <p:spPr>
          <a:xfrm>
            <a:off x="650630" y="702365"/>
            <a:ext cx="9715501" cy="5250461"/>
          </a:xfrm>
          <a:prstGeom prst="rect">
            <a:avLst/>
          </a:prstGeom>
          <a:ln w="28575">
            <a:solidFill>
              <a:schemeClr val="accent6">
                <a:lumMod val="75000"/>
              </a:schemeClr>
            </a:solidFill>
          </a:ln>
        </p:spPr>
      </p:pic>
      <p:sp>
        <p:nvSpPr>
          <p:cNvPr id="12" name="TextBox 11"/>
          <p:cNvSpPr txBox="1"/>
          <p:nvPr/>
        </p:nvSpPr>
        <p:spPr>
          <a:xfrm>
            <a:off x="6955309" y="6110676"/>
            <a:ext cx="4502990" cy="584775"/>
          </a:xfrm>
          <a:prstGeom prst="rect">
            <a:avLst/>
          </a:prstGeom>
          <a:noFill/>
          <a:ln w="38100">
            <a:solidFill>
              <a:schemeClr val="accent6">
                <a:lumMod val="50000"/>
              </a:schemeClr>
            </a:solidFill>
          </a:ln>
        </p:spPr>
        <p:txBody>
          <a:bodyPr wrap="square" rtlCol="0">
            <a:spAutoFit/>
          </a:bodyPr>
          <a:lstStyle/>
          <a:p>
            <a:pPr algn="ctr"/>
            <a:r>
              <a:rPr lang="en-US" sz="1400" b="1" baseline="30000" dirty="0">
                <a:solidFill>
                  <a:schemeClr val="accent6">
                    <a:lumMod val="50000"/>
                  </a:schemeClr>
                </a:solidFill>
              </a:rPr>
              <a:t>❶</a:t>
            </a:r>
            <a:r>
              <a:rPr lang="en-US" sz="1600" b="1" dirty="0">
                <a:solidFill>
                  <a:schemeClr val="accent6">
                    <a:lumMod val="50000"/>
                  </a:schemeClr>
                </a:solidFill>
              </a:rPr>
              <a:t>Open the program and after reading information</a:t>
            </a:r>
          </a:p>
          <a:p>
            <a:pPr algn="ctr"/>
            <a:r>
              <a:rPr lang="en-US" sz="1600" b="1" dirty="0">
                <a:solidFill>
                  <a:schemeClr val="accent6">
                    <a:lumMod val="50000"/>
                  </a:schemeClr>
                </a:solidFill>
              </a:rPr>
              <a:t>Click on the worksheet</a:t>
            </a:r>
          </a:p>
        </p:txBody>
      </p:sp>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grpSp>
        <p:nvGrpSpPr>
          <p:cNvPr id="5" name="Group 4"/>
          <p:cNvGrpSpPr/>
          <p:nvPr/>
        </p:nvGrpSpPr>
        <p:grpSpPr>
          <a:xfrm>
            <a:off x="4082459" y="5380022"/>
            <a:ext cx="2851842" cy="1023042"/>
            <a:chOff x="3739081" y="5278170"/>
            <a:chExt cx="2851842" cy="1023042"/>
          </a:xfrm>
        </p:grpSpPr>
        <p:cxnSp>
          <p:nvCxnSpPr>
            <p:cNvPr id="15" name="Straight Arrow Connector 14"/>
            <p:cNvCxnSpPr/>
            <p:nvPr/>
          </p:nvCxnSpPr>
          <p:spPr>
            <a:xfrm flipH="1" flipV="1">
              <a:off x="4918934" y="5920142"/>
              <a:ext cx="1671989" cy="38107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3739081" y="5278170"/>
              <a:ext cx="1692997" cy="1023042"/>
            </a:xfrm>
            <a:prstGeom prst="star5">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6">
                    <a:lumMod val="50000"/>
                  </a:schemeClr>
                </a:solidFill>
              </a:endParaRPr>
            </a:p>
          </p:txBody>
        </p:sp>
      </p:grpSp>
    </p:spTree>
    <p:extLst>
      <p:ext uri="{BB962C8B-B14F-4D97-AF65-F5344CB8AC3E}">
        <p14:creationId xmlns:p14="http://schemas.microsoft.com/office/powerpoint/2010/main" val="7790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901" t="12614" r="20550" b="55622"/>
          <a:stretch/>
        </p:blipFill>
        <p:spPr>
          <a:xfrm>
            <a:off x="213374" y="1461683"/>
            <a:ext cx="12019990" cy="4297686"/>
          </a:xfrm>
          <a:prstGeom prst="rect">
            <a:avLst/>
          </a:prstGeom>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9" name="TextBox 8"/>
          <p:cNvSpPr txBox="1"/>
          <p:nvPr/>
        </p:nvSpPr>
        <p:spPr>
          <a:xfrm>
            <a:off x="3769154" y="907685"/>
            <a:ext cx="4908431"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Desired Test Power and Confidence Level</a:t>
            </a:r>
            <a:endParaRPr lang="en-US" dirty="0">
              <a:solidFill>
                <a:schemeClr val="bg1"/>
              </a:solidFill>
            </a:endParaRPr>
          </a:p>
        </p:txBody>
      </p:sp>
      <p:cxnSp>
        <p:nvCxnSpPr>
          <p:cNvPr id="8" name="Straight Arrow Connector 7"/>
          <p:cNvCxnSpPr/>
          <p:nvPr/>
        </p:nvCxnSpPr>
        <p:spPr>
          <a:xfrm flipH="1">
            <a:off x="3165231" y="1092351"/>
            <a:ext cx="651484" cy="1536549"/>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69154" y="3151431"/>
            <a:ext cx="3698576" cy="646331"/>
          </a:xfrm>
          <a:prstGeom prst="rect">
            <a:avLst/>
          </a:prstGeom>
          <a:solidFill>
            <a:schemeClr val="accent6">
              <a:lumMod val="50000"/>
            </a:schemeClr>
          </a:solidFill>
          <a:ln>
            <a:solidFill>
              <a:schemeClr val="accent6">
                <a:lumMod val="50000"/>
              </a:schemeClr>
            </a:solidFill>
          </a:ln>
        </p:spPr>
        <p:txBody>
          <a:bodyPr wrap="square" rtlCol="0">
            <a:spAutoFit/>
          </a:bodyPr>
          <a:lstStyle/>
          <a:p>
            <a:r>
              <a:rPr lang="en-US" b="1" dirty="0">
                <a:solidFill>
                  <a:schemeClr val="bg1"/>
                </a:solidFill>
              </a:rPr>
              <a:t>Confidence Level + Test Power = 1.00</a:t>
            </a:r>
          </a:p>
          <a:p>
            <a:endParaRPr lang="en-US" b="1" dirty="0">
              <a:solidFill>
                <a:schemeClr val="bg1"/>
              </a:solidFill>
            </a:endParaRPr>
          </a:p>
        </p:txBody>
      </p:sp>
      <p:cxnSp>
        <p:nvCxnSpPr>
          <p:cNvPr id="11" name="Straight Arrow Connector 10"/>
          <p:cNvCxnSpPr/>
          <p:nvPr/>
        </p:nvCxnSpPr>
        <p:spPr>
          <a:xfrm flipV="1">
            <a:off x="3335709" y="3379146"/>
            <a:ext cx="433445" cy="6429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07113" y="3570047"/>
            <a:ext cx="4285684" cy="1477328"/>
          </a:xfrm>
          <a:prstGeom prst="rect">
            <a:avLst/>
          </a:prstGeom>
          <a:solidFill>
            <a:schemeClr val="bg1"/>
          </a:solidFill>
          <a:ln w="38100">
            <a:solidFill>
              <a:schemeClr val="accent6">
                <a:lumMod val="50000"/>
              </a:schemeClr>
            </a:solidFill>
          </a:ln>
        </p:spPr>
        <p:txBody>
          <a:bodyPr wrap="square" rtlCol="0">
            <a:spAutoFit/>
          </a:bodyPr>
          <a:lstStyle/>
          <a:p>
            <a:r>
              <a:rPr lang="en-US" b="1" dirty="0">
                <a:solidFill>
                  <a:schemeClr val="accent6">
                    <a:lumMod val="50000"/>
                  </a:schemeClr>
                </a:solidFill>
              </a:rPr>
              <a:t>These may vary:</a:t>
            </a:r>
          </a:p>
          <a:p>
            <a:pPr algn="ctr"/>
            <a:r>
              <a:rPr lang="en-US" b="1" dirty="0">
                <a:solidFill>
                  <a:schemeClr val="accent6">
                    <a:lumMod val="50000"/>
                  </a:schemeClr>
                </a:solidFill>
              </a:rPr>
              <a:t>0.01 – 0.99</a:t>
            </a:r>
          </a:p>
          <a:p>
            <a:pPr algn="ctr"/>
            <a:r>
              <a:rPr lang="en-US" b="1" dirty="0">
                <a:solidFill>
                  <a:schemeClr val="accent6">
                    <a:lumMod val="50000"/>
                  </a:schemeClr>
                </a:solidFill>
              </a:rPr>
              <a:t>0.05 – 0.95</a:t>
            </a:r>
          </a:p>
          <a:p>
            <a:pPr algn="ctr"/>
            <a:r>
              <a:rPr lang="en-US" b="1" dirty="0">
                <a:solidFill>
                  <a:schemeClr val="accent6">
                    <a:lumMod val="50000"/>
                  </a:schemeClr>
                </a:solidFill>
              </a:rPr>
              <a:t>0.10 – 0.90</a:t>
            </a:r>
          </a:p>
          <a:p>
            <a:r>
              <a:rPr lang="en-US" b="1" dirty="0">
                <a:solidFill>
                  <a:srgbClr val="FF0000"/>
                </a:solidFill>
              </a:rPr>
              <a:t>“Depends on the rigor that the user wants”</a:t>
            </a:r>
          </a:p>
        </p:txBody>
      </p:sp>
    </p:spTree>
    <p:extLst>
      <p:ext uri="{BB962C8B-B14F-4D97-AF65-F5344CB8AC3E}">
        <p14:creationId xmlns:p14="http://schemas.microsoft.com/office/powerpoint/2010/main" val="15429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988" t="12390" r="21002" b="54798"/>
          <a:stretch/>
        </p:blipFill>
        <p:spPr>
          <a:xfrm>
            <a:off x="114303" y="1665998"/>
            <a:ext cx="11989777" cy="3912577"/>
          </a:xfrm>
          <a:prstGeom prst="rect">
            <a:avLst/>
          </a:prstGeom>
          <a:ln w="28575">
            <a:solidFill>
              <a:schemeClr val="accent6">
                <a:lumMod val="75000"/>
              </a:schemeClr>
            </a:solidFill>
          </a:ln>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10" name="TextBox 9"/>
          <p:cNvSpPr txBox="1"/>
          <p:nvPr/>
        </p:nvSpPr>
        <p:spPr>
          <a:xfrm>
            <a:off x="3832166" y="899837"/>
            <a:ext cx="3719053" cy="646331"/>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Mean and St. Deviation</a:t>
            </a:r>
          </a:p>
          <a:p>
            <a:pPr algn="ctr"/>
            <a:r>
              <a:rPr lang="en-US" b="1" dirty="0">
                <a:solidFill>
                  <a:schemeClr val="bg1"/>
                </a:solidFill>
              </a:rPr>
              <a:t>Data from your experiment  </a:t>
            </a:r>
            <a:endParaRPr lang="en-US" dirty="0">
              <a:solidFill>
                <a:schemeClr val="bg1"/>
              </a:solidFill>
            </a:endParaRPr>
          </a:p>
        </p:txBody>
      </p:sp>
      <p:cxnSp>
        <p:nvCxnSpPr>
          <p:cNvPr id="3" name="Straight Arrow Connector 2"/>
          <p:cNvCxnSpPr/>
          <p:nvPr/>
        </p:nvCxnSpPr>
        <p:spPr>
          <a:xfrm flipH="1">
            <a:off x="3230133" y="1546168"/>
            <a:ext cx="922713" cy="1446414"/>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3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95" t="12206" r="21293" b="56246"/>
          <a:stretch/>
        </p:blipFill>
        <p:spPr>
          <a:xfrm>
            <a:off x="175846" y="1406770"/>
            <a:ext cx="11799277" cy="3751006"/>
          </a:xfrm>
          <a:prstGeom prst="rect">
            <a:avLst/>
          </a:prstGeom>
          <a:ln w="38100">
            <a:solidFill>
              <a:schemeClr val="accent6">
                <a:lumMod val="75000"/>
              </a:schemeClr>
            </a:solidFill>
          </a:ln>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7" name="TextBox 6"/>
          <p:cNvSpPr txBox="1"/>
          <p:nvPr/>
        </p:nvSpPr>
        <p:spPr>
          <a:xfrm>
            <a:off x="5101765" y="5324280"/>
            <a:ext cx="3563778"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 Difference in Means</a:t>
            </a:r>
            <a:endParaRPr lang="en-US" dirty="0">
              <a:solidFill>
                <a:schemeClr val="bg1"/>
              </a:solidFill>
            </a:endParaRPr>
          </a:p>
        </p:txBody>
      </p:sp>
      <p:cxnSp>
        <p:nvCxnSpPr>
          <p:cNvPr id="8" name="Straight Arrow Connector 7"/>
          <p:cNvCxnSpPr/>
          <p:nvPr/>
        </p:nvCxnSpPr>
        <p:spPr>
          <a:xfrm flipH="1" flipV="1">
            <a:off x="4781621" y="3729757"/>
            <a:ext cx="1807502" cy="1594523"/>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89" t="11971" r="20857" b="55578"/>
          <a:stretch/>
        </p:blipFill>
        <p:spPr>
          <a:xfrm>
            <a:off x="23613" y="1424354"/>
            <a:ext cx="11958056" cy="3849161"/>
          </a:xfrm>
          <a:prstGeom prst="rect">
            <a:avLst/>
          </a:prstGeom>
          <a:ln w="28575">
            <a:solidFill>
              <a:schemeClr val="accent6">
                <a:lumMod val="75000"/>
              </a:schemeClr>
            </a:solidFill>
          </a:ln>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7" name="TextBox 6"/>
          <p:cNvSpPr txBox="1"/>
          <p:nvPr/>
        </p:nvSpPr>
        <p:spPr>
          <a:xfrm>
            <a:off x="1942213" y="866866"/>
            <a:ext cx="3563778"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Numbers Replicates</a:t>
            </a:r>
            <a:endParaRPr lang="en-US" dirty="0">
              <a:solidFill>
                <a:schemeClr val="bg1"/>
              </a:solidFill>
            </a:endParaRPr>
          </a:p>
        </p:txBody>
      </p:sp>
      <p:cxnSp>
        <p:nvCxnSpPr>
          <p:cNvPr id="8" name="Straight Arrow Connector 7"/>
          <p:cNvCxnSpPr/>
          <p:nvPr/>
        </p:nvCxnSpPr>
        <p:spPr>
          <a:xfrm>
            <a:off x="5411585" y="1172095"/>
            <a:ext cx="1145602" cy="133822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36618" y="3035749"/>
            <a:ext cx="7582498" cy="1200329"/>
          </a:xfrm>
          <a:prstGeom prst="rect">
            <a:avLst/>
          </a:prstGeom>
          <a:solidFill>
            <a:schemeClr val="accent6">
              <a:lumMod val="50000"/>
            </a:schemeClr>
          </a:solidFill>
        </p:spPr>
        <p:txBody>
          <a:bodyPr wrap="square" rtlCol="0">
            <a:spAutoFit/>
          </a:bodyPr>
          <a:lstStyle/>
          <a:p>
            <a:pPr algn="ctr"/>
            <a:r>
              <a:rPr lang="en-US" sz="3600" b="1" dirty="0">
                <a:solidFill>
                  <a:srgbClr val="FFFF00"/>
                </a:solidFill>
              </a:rPr>
              <a:t>IMPORTANT</a:t>
            </a:r>
          </a:p>
          <a:p>
            <a:pPr algn="ctr"/>
            <a:r>
              <a:rPr lang="en-US" sz="3600" b="1" dirty="0">
                <a:solidFill>
                  <a:schemeClr val="bg1"/>
                </a:solidFill>
              </a:rPr>
              <a:t>Other changes occur automatically</a:t>
            </a:r>
          </a:p>
        </p:txBody>
      </p:sp>
      <p:sp>
        <p:nvSpPr>
          <p:cNvPr id="10" name="TextBox 9"/>
          <p:cNvSpPr txBox="1"/>
          <p:nvPr/>
        </p:nvSpPr>
        <p:spPr>
          <a:xfrm>
            <a:off x="5505991" y="871448"/>
            <a:ext cx="4019909"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Again - Change values in green, only</a:t>
            </a:r>
          </a:p>
        </p:txBody>
      </p:sp>
      <p:cxnSp>
        <p:nvCxnSpPr>
          <p:cNvPr id="4" name="Straight Arrow Connector 3"/>
          <p:cNvCxnSpPr/>
          <p:nvPr/>
        </p:nvCxnSpPr>
        <p:spPr>
          <a:xfrm flipH="1">
            <a:off x="3182815" y="1191630"/>
            <a:ext cx="3091156" cy="131869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70938" y="1221352"/>
            <a:ext cx="1954005" cy="1308507"/>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919349" y="1240780"/>
            <a:ext cx="382549" cy="126954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1" nodeType="clickEffect">
                                  <p:stCondLst>
                                    <p:cond delay="0"/>
                                  </p:stCondLst>
                                  <p:childTnLst>
                                    <p:anim calcmode="lin" valueType="num">
                                      <p:cBhvr>
                                        <p:cTn id="46" dur="1000"/>
                                        <p:tgtEl>
                                          <p:spTgt spid="10"/>
                                        </p:tgtEl>
                                        <p:attrNameLst>
                                          <p:attrName>ppt_w</p:attrName>
                                        </p:attrNameLst>
                                      </p:cBhvr>
                                      <p:tavLst>
                                        <p:tav tm="0">
                                          <p:val>
                                            <p:strVal val="ppt_w"/>
                                          </p:val>
                                        </p:tav>
                                        <p:tav tm="100000">
                                          <p:val>
                                            <p:fltVal val="0"/>
                                          </p:val>
                                        </p:tav>
                                      </p:tavLst>
                                    </p:anim>
                                    <p:anim calcmode="lin" valueType="num">
                                      <p:cBhvr>
                                        <p:cTn id="47" dur="1000"/>
                                        <p:tgtEl>
                                          <p:spTgt spid="10"/>
                                        </p:tgtEl>
                                        <p:attrNameLst>
                                          <p:attrName>ppt_h</p:attrName>
                                        </p:attrNameLst>
                                      </p:cBhvr>
                                      <p:tavLst>
                                        <p:tav tm="0">
                                          <p:val>
                                            <p:strVal val="ppt_h"/>
                                          </p:val>
                                        </p:tav>
                                        <p:tav tm="100000">
                                          <p:val>
                                            <p:fltVal val="0"/>
                                          </p:val>
                                        </p:tav>
                                      </p:tavLst>
                                    </p:anim>
                                    <p:anim calcmode="lin" valueType="num">
                                      <p:cBhvr>
                                        <p:cTn id="48" dur="1000"/>
                                        <p:tgtEl>
                                          <p:spTgt spid="10"/>
                                        </p:tgtEl>
                                        <p:attrNameLst>
                                          <p:attrName>style.rotation</p:attrName>
                                        </p:attrNameLst>
                                      </p:cBhvr>
                                      <p:tavLst>
                                        <p:tav tm="0">
                                          <p:val>
                                            <p:fltVal val="0"/>
                                          </p:val>
                                        </p:tav>
                                        <p:tav tm="100000">
                                          <p:val>
                                            <p:fltVal val="90"/>
                                          </p:val>
                                        </p:tav>
                                      </p:tavLst>
                                    </p:anim>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1000"/>
                                        <p:tgtEl>
                                          <p:spTgt spid="4"/>
                                        </p:tgtEl>
                                        <p:attrNameLst>
                                          <p:attrName>ppt_w</p:attrName>
                                        </p:attrNameLst>
                                      </p:cBhvr>
                                      <p:tavLst>
                                        <p:tav tm="0">
                                          <p:val>
                                            <p:strVal val="ppt_w"/>
                                          </p:val>
                                        </p:tav>
                                        <p:tav tm="100000">
                                          <p:val>
                                            <p:fltVal val="0"/>
                                          </p:val>
                                        </p:tav>
                                      </p:tavLst>
                                    </p:anim>
                                    <p:anim calcmode="lin" valueType="num">
                                      <p:cBhvr>
                                        <p:cTn id="53" dur="1000"/>
                                        <p:tgtEl>
                                          <p:spTgt spid="4"/>
                                        </p:tgtEl>
                                        <p:attrNameLst>
                                          <p:attrName>ppt_h</p:attrName>
                                        </p:attrNameLst>
                                      </p:cBhvr>
                                      <p:tavLst>
                                        <p:tav tm="0">
                                          <p:val>
                                            <p:strVal val="ppt_h"/>
                                          </p:val>
                                        </p:tav>
                                        <p:tav tm="100000">
                                          <p:val>
                                            <p:fltVal val="0"/>
                                          </p:val>
                                        </p:tav>
                                      </p:tavLst>
                                    </p:anim>
                                    <p:anim calcmode="lin" valueType="num">
                                      <p:cBhvr>
                                        <p:cTn id="54" dur="1000"/>
                                        <p:tgtEl>
                                          <p:spTgt spid="4"/>
                                        </p:tgtEl>
                                        <p:attrNameLst>
                                          <p:attrName>style.rotation</p:attrName>
                                        </p:attrNameLst>
                                      </p:cBhvr>
                                      <p:tavLst>
                                        <p:tav tm="0">
                                          <p:val>
                                            <p:fltVal val="0"/>
                                          </p:val>
                                        </p:tav>
                                        <p:tav tm="100000">
                                          <p:val>
                                            <p:fltVal val="90"/>
                                          </p:val>
                                        </p:tav>
                                      </p:tavLst>
                                    </p:anim>
                                    <p:animEffect transition="out" filter="fade">
                                      <p:cBhvr>
                                        <p:cTn id="55" dur="1000"/>
                                        <p:tgtEl>
                                          <p:spTgt spid="4"/>
                                        </p:tgtEl>
                                      </p:cBhvr>
                                    </p:animEffect>
                                    <p:set>
                                      <p:cBhvr>
                                        <p:cTn id="56" dur="1" fill="hold">
                                          <p:stCondLst>
                                            <p:cond delay="999"/>
                                          </p:stCondLst>
                                        </p:cTn>
                                        <p:tgtEl>
                                          <p:spTgt spid="4"/>
                                        </p:tgtEl>
                                        <p:attrNameLst>
                                          <p:attrName>style.visibility</p:attrName>
                                        </p:attrNameLst>
                                      </p:cBhvr>
                                      <p:to>
                                        <p:strVal val="hidden"/>
                                      </p:to>
                                    </p:set>
                                  </p:childTnLst>
                                </p:cTn>
                              </p:par>
                              <p:par>
                                <p:cTn id="57" presetID="31" presetClass="exit" presetSubtype="0" fill="hold" nodeType="withEffect">
                                  <p:stCondLst>
                                    <p:cond delay="0"/>
                                  </p:stCondLst>
                                  <p:childTnLst>
                                    <p:anim calcmode="lin" valueType="num">
                                      <p:cBhvr>
                                        <p:cTn id="58" dur="1000"/>
                                        <p:tgtEl>
                                          <p:spTgt spid="11"/>
                                        </p:tgtEl>
                                        <p:attrNameLst>
                                          <p:attrName>ppt_w</p:attrName>
                                        </p:attrNameLst>
                                      </p:cBhvr>
                                      <p:tavLst>
                                        <p:tav tm="0">
                                          <p:val>
                                            <p:strVal val="ppt_w"/>
                                          </p:val>
                                        </p:tav>
                                        <p:tav tm="100000">
                                          <p:val>
                                            <p:fltVal val="0"/>
                                          </p:val>
                                        </p:tav>
                                      </p:tavLst>
                                    </p:anim>
                                    <p:anim calcmode="lin" valueType="num">
                                      <p:cBhvr>
                                        <p:cTn id="59" dur="1000"/>
                                        <p:tgtEl>
                                          <p:spTgt spid="11"/>
                                        </p:tgtEl>
                                        <p:attrNameLst>
                                          <p:attrName>ppt_h</p:attrName>
                                        </p:attrNameLst>
                                      </p:cBhvr>
                                      <p:tavLst>
                                        <p:tav tm="0">
                                          <p:val>
                                            <p:strVal val="ppt_h"/>
                                          </p:val>
                                        </p:tav>
                                        <p:tav tm="100000">
                                          <p:val>
                                            <p:fltVal val="0"/>
                                          </p:val>
                                        </p:tav>
                                      </p:tavLst>
                                    </p:anim>
                                    <p:anim calcmode="lin" valueType="num">
                                      <p:cBhvr>
                                        <p:cTn id="60" dur="1000"/>
                                        <p:tgtEl>
                                          <p:spTgt spid="11"/>
                                        </p:tgtEl>
                                        <p:attrNameLst>
                                          <p:attrName>style.rotation</p:attrName>
                                        </p:attrNameLst>
                                      </p:cBhvr>
                                      <p:tavLst>
                                        <p:tav tm="0">
                                          <p:val>
                                            <p:fltVal val="0"/>
                                          </p:val>
                                        </p:tav>
                                        <p:tav tm="100000">
                                          <p:val>
                                            <p:fltVal val="90"/>
                                          </p:val>
                                        </p:tav>
                                      </p:tavLst>
                                    </p:anim>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par>
                                <p:cTn id="63" presetID="31" presetClass="exit" presetSubtype="0" fill="hold" nodeType="withEffect">
                                  <p:stCondLst>
                                    <p:cond delay="0"/>
                                  </p:stCondLst>
                                  <p:childTnLst>
                                    <p:anim calcmode="lin" valueType="num">
                                      <p:cBhvr>
                                        <p:cTn id="64" dur="1000"/>
                                        <p:tgtEl>
                                          <p:spTgt spid="13"/>
                                        </p:tgtEl>
                                        <p:attrNameLst>
                                          <p:attrName>ppt_w</p:attrName>
                                        </p:attrNameLst>
                                      </p:cBhvr>
                                      <p:tavLst>
                                        <p:tav tm="0">
                                          <p:val>
                                            <p:strVal val="ppt_w"/>
                                          </p:val>
                                        </p:tav>
                                        <p:tav tm="100000">
                                          <p:val>
                                            <p:fltVal val="0"/>
                                          </p:val>
                                        </p:tav>
                                      </p:tavLst>
                                    </p:anim>
                                    <p:anim calcmode="lin" valueType="num">
                                      <p:cBhvr>
                                        <p:cTn id="65" dur="1000"/>
                                        <p:tgtEl>
                                          <p:spTgt spid="13"/>
                                        </p:tgtEl>
                                        <p:attrNameLst>
                                          <p:attrName>ppt_h</p:attrName>
                                        </p:attrNameLst>
                                      </p:cBhvr>
                                      <p:tavLst>
                                        <p:tav tm="0">
                                          <p:val>
                                            <p:strVal val="ppt_h"/>
                                          </p:val>
                                        </p:tav>
                                        <p:tav tm="100000">
                                          <p:val>
                                            <p:fltVal val="0"/>
                                          </p:val>
                                        </p:tav>
                                      </p:tavLst>
                                    </p:anim>
                                    <p:anim calcmode="lin" valueType="num">
                                      <p:cBhvr>
                                        <p:cTn id="66" dur="1000"/>
                                        <p:tgtEl>
                                          <p:spTgt spid="13"/>
                                        </p:tgtEl>
                                        <p:attrNameLst>
                                          <p:attrName>style.rotation</p:attrName>
                                        </p:attrNameLst>
                                      </p:cBhvr>
                                      <p:tavLst>
                                        <p:tav tm="0">
                                          <p:val>
                                            <p:fltVal val="0"/>
                                          </p:val>
                                        </p:tav>
                                        <p:tav tm="100000">
                                          <p:val>
                                            <p:fltVal val="90"/>
                                          </p:val>
                                        </p:tav>
                                      </p:tavLst>
                                    </p:anim>
                                    <p:animEffect transition="out" filter="fade">
                                      <p:cBhvr>
                                        <p:cTn id="67" dur="1000"/>
                                        <p:tgtEl>
                                          <p:spTgt spid="13"/>
                                        </p:tgtEl>
                                      </p:cBhvr>
                                    </p:animEffect>
                                    <p:set>
                                      <p:cBhvr>
                                        <p:cTn id="68" dur="1" fill="hold">
                                          <p:stCondLst>
                                            <p:cond delay="999"/>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randombar(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grpId="1" nodeType="clickEffect">
                                  <p:stCondLst>
                                    <p:cond delay="0"/>
                                  </p:stCondLst>
                                  <p:childTnLst>
                                    <p:animScale>
                                      <p:cBhvr>
                                        <p:cTn id="7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419" y="-122208"/>
            <a:ext cx="4062641"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4 - Results</a:t>
            </a:r>
          </a:p>
        </p:txBody>
      </p:sp>
      <p:pic>
        <p:nvPicPr>
          <p:cNvPr id="32" name="Picture 31"/>
          <p:cNvPicPr>
            <a:picLocks noChangeAspect="1"/>
          </p:cNvPicPr>
          <p:nvPr/>
        </p:nvPicPr>
        <p:blipFill rotWithShape="1">
          <a:blip r:embed="rId3"/>
          <a:srcRect l="50722" t="23416" r="12931" b="10010"/>
          <a:stretch/>
        </p:blipFill>
        <p:spPr>
          <a:xfrm>
            <a:off x="819533" y="1282678"/>
            <a:ext cx="10369395" cy="5341809"/>
          </a:xfrm>
          <a:prstGeom prst="rect">
            <a:avLst/>
          </a:prstGeom>
          <a:ln w="28575">
            <a:solidFill>
              <a:schemeClr val="accent6">
                <a:lumMod val="50000"/>
              </a:schemeClr>
            </a:solidFill>
          </a:ln>
        </p:spPr>
      </p:pic>
      <p:sp>
        <p:nvSpPr>
          <p:cNvPr id="33" name="TextBox 32"/>
          <p:cNvSpPr txBox="1"/>
          <p:nvPr/>
        </p:nvSpPr>
        <p:spPr>
          <a:xfrm>
            <a:off x="2888302" y="3340941"/>
            <a:ext cx="1707813"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CV</a:t>
            </a:r>
          </a:p>
        </p:txBody>
      </p:sp>
      <p:sp>
        <p:nvSpPr>
          <p:cNvPr id="34" name="TextBox 33"/>
          <p:cNvSpPr txBox="1"/>
          <p:nvPr/>
        </p:nvSpPr>
        <p:spPr>
          <a:xfrm>
            <a:off x="2888302" y="5774515"/>
            <a:ext cx="1781889"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Variance</a:t>
            </a:r>
          </a:p>
        </p:txBody>
      </p:sp>
      <p:sp>
        <p:nvSpPr>
          <p:cNvPr id="35" name="TextBox 34"/>
          <p:cNvSpPr txBox="1"/>
          <p:nvPr/>
        </p:nvSpPr>
        <p:spPr>
          <a:xfrm>
            <a:off x="8569236" y="427698"/>
            <a:ext cx="3326674" cy="523220"/>
          </a:xfrm>
          <a:prstGeom prst="rect">
            <a:avLst/>
          </a:prstGeom>
          <a:solidFill>
            <a:srgbClr val="FA0000"/>
          </a:solidFill>
          <a:ln>
            <a:solidFill>
              <a:schemeClr val="accent6">
                <a:lumMod val="50000"/>
              </a:schemeClr>
            </a:solidFill>
          </a:ln>
        </p:spPr>
        <p:txBody>
          <a:bodyPr wrap="square" rtlCol="0">
            <a:spAutoFit/>
          </a:bodyPr>
          <a:lstStyle/>
          <a:p>
            <a:pPr algn="ctr"/>
            <a:r>
              <a:rPr lang="en-US" sz="2800" b="1" dirty="0">
                <a:solidFill>
                  <a:schemeClr val="bg1"/>
                </a:solidFill>
              </a:rPr>
              <a:t>Example – Log</a:t>
            </a:r>
            <a:r>
              <a:rPr lang="en-US" sz="2800" b="1" baseline="-25000" dirty="0">
                <a:solidFill>
                  <a:schemeClr val="bg1"/>
                </a:solidFill>
              </a:rPr>
              <a:t>10(x)</a:t>
            </a:r>
          </a:p>
        </p:txBody>
      </p:sp>
      <p:sp>
        <p:nvSpPr>
          <p:cNvPr id="36" name="TextBox 35"/>
          <p:cNvSpPr txBox="1"/>
          <p:nvPr/>
        </p:nvSpPr>
        <p:spPr>
          <a:xfrm>
            <a:off x="211379" y="197696"/>
            <a:ext cx="2792339" cy="1200329"/>
          </a:xfrm>
          <a:prstGeom prst="rect">
            <a:avLst/>
          </a:prstGeom>
          <a:solidFill>
            <a:srgbClr val="FA0000"/>
          </a:solidFill>
          <a:ln w="28575">
            <a:solidFill>
              <a:schemeClr val="accent6">
                <a:lumMod val="50000"/>
              </a:schemeClr>
            </a:solidFill>
          </a:ln>
        </p:spPr>
        <p:txBody>
          <a:bodyPr wrap="square" rtlCol="0" anchor="ctr">
            <a:spAutoFit/>
          </a:bodyPr>
          <a:lstStyle/>
          <a:p>
            <a:pPr algn="ctr"/>
            <a:r>
              <a:rPr lang="en-US" b="1" dirty="0">
                <a:solidFill>
                  <a:schemeClr val="bg1"/>
                </a:solidFill>
              </a:rPr>
              <a:t>Results:  data was inverse transformed to return to the original scale before graphing</a:t>
            </a:r>
          </a:p>
        </p:txBody>
      </p:sp>
      <p:sp>
        <p:nvSpPr>
          <p:cNvPr id="4" name="Elipse 3">
            <a:extLst>
              <a:ext uri="{FF2B5EF4-FFF2-40B4-BE49-F238E27FC236}">
                <a16:creationId xmlns:a16="http://schemas.microsoft.com/office/drawing/2014/main" xmlns="" id="{09A68CBF-61D3-4D32-960C-1F6624EE8235}"/>
              </a:ext>
            </a:extLst>
          </p:cNvPr>
          <p:cNvSpPr/>
          <p:nvPr/>
        </p:nvSpPr>
        <p:spPr>
          <a:xfrm>
            <a:off x="4405746" y="2254331"/>
            <a:ext cx="264446" cy="1630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xmlns="" id="{FF7A1C07-F8E3-45B7-B58B-2311E52C6C5A}"/>
              </a:ext>
            </a:extLst>
          </p:cNvPr>
          <p:cNvSpPr/>
          <p:nvPr/>
        </p:nvSpPr>
        <p:spPr>
          <a:xfrm>
            <a:off x="4409089" y="4648334"/>
            <a:ext cx="264446" cy="148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290550" y="345929"/>
            <a:ext cx="5048087" cy="923330"/>
          </a:xfrm>
          <a:prstGeom prst="rect">
            <a:avLst/>
          </a:prstGeom>
          <a:noFill/>
        </p:spPr>
        <p:txBody>
          <a:bodyPr wrap="square" rtlCol="0">
            <a:spAutoFit/>
          </a:bodyPr>
          <a:lstStyle/>
          <a:p>
            <a:r>
              <a:rPr lang="en-US" b="1" dirty="0"/>
              <a:t>For example, with:</a:t>
            </a:r>
          </a:p>
          <a:p>
            <a:r>
              <a:rPr lang="en-US" b="1" dirty="0"/>
              <a:t>Confidence level: 0.05 and Desired test power: 0.95</a:t>
            </a:r>
          </a:p>
          <a:p>
            <a:r>
              <a:rPr lang="en-US" b="1" dirty="0"/>
              <a:t>- Have the following:</a:t>
            </a:r>
          </a:p>
        </p:txBody>
      </p:sp>
      <p:sp>
        <p:nvSpPr>
          <p:cNvPr id="20" name="TextBox 19"/>
          <p:cNvSpPr txBox="1"/>
          <p:nvPr/>
        </p:nvSpPr>
        <p:spPr>
          <a:xfrm>
            <a:off x="1125940" y="3316754"/>
            <a:ext cx="5487844" cy="369332"/>
          </a:xfrm>
          <a:prstGeom prst="rect">
            <a:avLst/>
          </a:prstGeom>
          <a:solidFill>
            <a:srgbClr val="C00000"/>
          </a:solidFill>
        </p:spPr>
        <p:txBody>
          <a:bodyPr wrap="square" rtlCol="0">
            <a:spAutoFit/>
          </a:bodyPr>
          <a:lstStyle/>
          <a:p>
            <a:r>
              <a:rPr lang="en-US" dirty="0">
                <a:solidFill>
                  <a:schemeClr val="bg1"/>
                </a:solidFill>
              </a:rPr>
              <a:t>To 10 replicates the difference between mean, can be</a:t>
            </a:r>
          </a:p>
        </p:txBody>
      </p:sp>
      <p:cxnSp>
        <p:nvCxnSpPr>
          <p:cNvPr id="9" name="Straight Arrow Connector 8"/>
          <p:cNvCxnSpPr>
            <a:stCxn id="50" idx="3"/>
          </p:cNvCxnSpPr>
          <p:nvPr/>
        </p:nvCxnSpPr>
        <p:spPr>
          <a:xfrm flipV="1">
            <a:off x="5222995" y="3647900"/>
            <a:ext cx="3208624" cy="21266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0" idx="3"/>
          </p:cNvCxnSpPr>
          <p:nvPr/>
        </p:nvCxnSpPr>
        <p:spPr>
          <a:xfrm>
            <a:off x="5222995" y="3860560"/>
            <a:ext cx="3115642" cy="233983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222995" y="3647900"/>
            <a:ext cx="3346241" cy="54162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235131" y="4189527"/>
            <a:ext cx="3258238" cy="2010871"/>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40189" y="4047552"/>
            <a:ext cx="2982806" cy="369332"/>
          </a:xfrm>
          <a:prstGeom prst="rect">
            <a:avLst/>
          </a:prstGeom>
          <a:solidFill>
            <a:srgbClr val="C00000"/>
          </a:solidFill>
        </p:spPr>
        <p:txBody>
          <a:bodyPr wrap="square" rtlCol="0">
            <a:spAutoFit/>
          </a:bodyPr>
          <a:lstStyle/>
          <a:p>
            <a:r>
              <a:rPr lang="en-US" b="1" dirty="0">
                <a:solidFill>
                  <a:schemeClr val="bg1"/>
                </a:solidFill>
              </a:rPr>
              <a:t>- Test Power 0.9: Above 10%</a:t>
            </a:r>
          </a:p>
        </p:txBody>
      </p:sp>
      <p:sp>
        <p:nvSpPr>
          <p:cNvPr id="50" name="TextBox 49"/>
          <p:cNvSpPr txBox="1"/>
          <p:nvPr/>
        </p:nvSpPr>
        <p:spPr>
          <a:xfrm>
            <a:off x="2240189" y="3675894"/>
            <a:ext cx="2982806" cy="369332"/>
          </a:xfrm>
          <a:prstGeom prst="rect">
            <a:avLst/>
          </a:prstGeom>
          <a:solidFill>
            <a:srgbClr val="C00000"/>
          </a:solidFill>
        </p:spPr>
        <p:txBody>
          <a:bodyPr wrap="square" rtlCol="0">
            <a:spAutoFit/>
          </a:bodyPr>
          <a:lstStyle/>
          <a:p>
            <a:pPr algn="ctr"/>
            <a:r>
              <a:rPr lang="en-US" b="1" dirty="0">
                <a:solidFill>
                  <a:schemeClr val="bg1"/>
                </a:solidFill>
              </a:rPr>
              <a:t>- Test Power 0.8: Below 10%</a:t>
            </a:r>
          </a:p>
        </p:txBody>
      </p:sp>
    </p:spTree>
    <p:extLst>
      <p:ext uri="{BB962C8B-B14F-4D97-AF65-F5344CB8AC3E}">
        <p14:creationId xmlns:p14="http://schemas.microsoft.com/office/powerpoint/2010/main" val="231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 grpId="0"/>
      <p:bldP spid="20" grpId="0" animBg="1"/>
      <p:bldP spid="51"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035" r="45305" b="3723"/>
          <a:stretch/>
        </p:blipFill>
        <p:spPr>
          <a:xfrm>
            <a:off x="1206649" y="70854"/>
            <a:ext cx="9672175" cy="6721832"/>
          </a:xfrm>
          <a:prstGeom prst="rect">
            <a:avLst/>
          </a:prstGeom>
        </p:spPr>
      </p:pic>
    </p:spTree>
    <p:extLst>
      <p:ext uri="{BB962C8B-B14F-4D97-AF65-F5344CB8AC3E}">
        <p14:creationId xmlns:p14="http://schemas.microsoft.com/office/powerpoint/2010/main" val="162682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419" y="34382"/>
            <a:ext cx="409762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4 - Results</a:t>
            </a:r>
          </a:p>
        </p:txBody>
      </p:sp>
      <p:pic>
        <p:nvPicPr>
          <p:cNvPr id="32" name="Picture 31"/>
          <p:cNvPicPr>
            <a:picLocks noChangeAspect="1"/>
          </p:cNvPicPr>
          <p:nvPr/>
        </p:nvPicPr>
        <p:blipFill rotWithShape="1">
          <a:blip r:embed="rId3"/>
          <a:srcRect l="50722" t="23416" r="12931" b="10010"/>
          <a:stretch/>
        </p:blipFill>
        <p:spPr>
          <a:xfrm>
            <a:off x="819533" y="1282678"/>
            <a:ext cx="10369395" cy="5341809"/>
          </a:xfrm>
          <a:prstGeom prst="rect">
            <a:avLst/>
          </a:prstGeom>
          <a:ln w="28575">
            <a:solidFill>
              <a:srgbClr val="002060"/>
            </a:solidFill>
          </a:ln>
        </p:spPr>
      </p:pic>
      <p:sp>
        <p:nvSpPr>
          <p:cNvPr id="33" name="TextBox 32"/>
          <p:cNvSpPr txBox="1"/>
          <p:nvPr/>
        </p:nvSpPr>
        <p:spPr>
          <a:xfrm>
            <a:off x="2888302" y="3340941"/>
            <a:ext cx="1707813"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CV</a:t>
            </a:r>
          </a:p>
        </p:txBody>
      </p:sp>
      <p:sp>
        <p:nvSpPr>
          <p:cNvPr id="34" name="TextBox 33"/>
          <p:cNvSpPr txBox="1"/>
          <p:nvPr/>
        </p:nvSpPr>
        <p:spPr>
          <a:xfrm>
            <a:off x="2888302" y="5774515"/>
            <a:ext cx="1781889"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Variance</a:t>
            </a:r>
          </a:p>
        </p:txBody>
      </p:sp>
      <p:sp>
        <p:nvSpPr>
          <p:cNvPr id="36" name="TextBox 35"/>
          <p:cNvSpPr txBox="1"/>
          <p:nvPr/>
        </p:nvSpPr>
        <p:spPr>
          <a:xfrm>
            <a:off x="211379" y="197696"/>
            <a:ext cx="2792339" cy="1200329"/>
          </a:xfrm>
          <a:prstGeom prst="rect">
            <a:avLst/>
          </a:prstGeom>
          <a:solidFill>
            <a:srgbClr val="FA0000"/>
          </a:solidFill>
          <a:ln w="28575">
            <a:solidFill>
              <a:schemeClr val="accent6">
                <a:lumMod val="50000"/>
              </a:schemeClr>
            </a:solidFill>
          </a:ln>
        </p:spPr>
        <p:txBody>
          <a:bodyPr wrap="square" rtlCol="0" anchor="ctr">
            <a:spAutoFit/>
          </a:bodyPr>
          <a:lstStyle/>
          <a:p>
            <a:pPr algn="ctr"/>
            <a:r>
              <a:rPr lang="en-US" b="1" dirty="0">
                <a:solidFill>
                  <a:schemeClr val="bg1"/>
                </a:solidFill>
              </a:rPr>
              <a:t>Results:  data was inverse transformed to return to the original scale before graphing</a:t>
            </a:r>
          </a:p>
        </p:txBody>
      </p:sp>
      <p:sp>
        <p:nvSpPr>
          <p:cNvPr id="20" name="TextBox 19"/>
          <p:cNvSpPr txBox="1"/>
          <p:nvPr/>
        </p:nvSpPr>
        <p:spPr>
          <a:xfrm>
            <a:off x="819532" y="3636245"/>
            <a:ext cx="9088742" cy="369332"/>
          </a:xfrm>
          <a:prstGeom prst="rect">
            <a:avLst/>
          </a:prstGeom>
          <a:solidFill>
            <a:srgbClr val="002060"/>
          </a:solidFill>
          <a:ln>
            <a:solidFill>
              <a:schemeClr val="bg1"/>
            </a:solidFill>
          </a:ln>
        </p:spPr>
        <p:txBody>
          <a:bodyPr wrap="square" rtlCol="0">
            <a:spAutoFit/>
          </a:bodyPr>
          <a:lstStyle/>
          <a:p>
            <a:pPr algn="ctr"/>
            <a:r>
              <a:rPr lang="en-US" dirty="0">
                <a:solidFill>
                  <a:schemeClr val="bg1"/>
                </a:solidFill>
              </a:rPr>
              <a:t>To Constant CV is necessary 10 replicates to found difference between average (TP: 0.9)</a:t>
            </a:r>
          </a:p>
        </p:txBody>
      </p:sp>
      <p:sp>
        <p:nvSpPr>
          <p:cNvPr id="37" name="TextBox 36"/>
          <p:cNvSpPr txBox="1"/>
          <p:nvPr/>
        </p:nvSpPr>
        <p:spPr>
          <a:xfrm>
            <a:off x="819532" y="4004483"/>
            <a:ext cx="9088742" cy="369332"/>
          </a:xfrm>
          <a:prstGeom prst="rect">
            <a:avLst/>
          </a:prstGeom>
          <a:solidFill>
            <a:srgbClr val="C00000"/>
          </a:solidFill>
        </p:spPr>
        <p:txBody>
          <a:bodyPr wrap="square" rtlCol="0">
            <a:spAutoFit/>
          </a:bodyPr>
          <a:lstStyle/>
          <a:p>
            <a:pPr algn="ctr"/>
            <a:r>
              <a:rPr lang="en-US" dirty="0">
                <a:solidFill>
                  <a:schemeClr val="bg1"/>
                </a:solidFill>
              </a:rPr>
              <a:t>To Constant Variance is necessary 8 replicates to found difference between average (TP: 0.9)</a:t>
            </a:r>
          </a:p>
        </p:txBody>
      </p:sp>
      <p:grpSp>
        <p:nvGrpSpPr>
          <p:cNvPr id="16" name="Group 15"/>
          <p:cNvGrpSpPr/>
          <p:nvPr/>
        </p:nvGrpSpPr>
        <p:grpSpPr>
          <a:xfrm>
            <a:off x="2546041" y="4373815"/>
            <a:ext cx="5931720" cy="858505"/>
            <a:chOff x="2546041" y="4373815"/>
            <a:chExt cx="5931720" cy="858505"/>
          </a:xfrm>
        </p:grpSpPr>
        <p:sp>
          <p:nvSpPr>
            <p:cNvPr id="11" name="Elipse 10">
              <a:extLst>
                <a:ext uri="{FF2B5EF4-FFF2-40B4-BE49-F238E27FC236}">
                  <a16:creationId xmlns:a16="http://schemas.microsoft.com/office/drawing/2014/main" xmlns="" id="{FF7A1C07-F8E3-45B7-B58B-2311E52C6C5A}"/>
                </a:ext>
              </a:extLst>
            </p:cNvPr>
            <p:cNvSpPr/>
            <p:nvPr/>
          </p:nvSpPr>
          <p:spPr>
            <a:xfrm>
              <a:off x="4031025" y="4669098"/>
              <a:ext cx="264446" cy="1176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de Seta Reta 23">
              <a:extLst>
                <a:ext uri="{FF2B5EF4-FFF2-40B4-BE49-F238E27FC236}">
                  <a16:creationId xmlns:a16="http://schemas.microsoft.com/office/drawing/2014/main" xmlns="" id="{0A6F0315-CB8D-4219-8DF1-28CFC4E441D1}"/>
                </a:ext>
              </a:extLst>
            </p:cNvPr>
            <p:cNvCxnSpPr>
              <a:cxnSpLocks/>
            </p:cNvCxnSpPr>
            <p:nvPr/>
          </p:nvCxnSpPr>
          <p:spPr>
            <a:xfrm>
              <a:off x="2546041" y="5217507"/>
              <a:ext cx="1484984" cy="14813"/>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xmlns="" id="{55B28BCC-CF4D-41D3-881B-42B603282BA4}"/>
                </a:ext>
              </a:extLst>
            </p:cNvPr>
            <p:cNvCxnSpPr>
              <a:cxnSpLocks/>
            </p:cNvCxnSpPr>
            <p:nvPr/>
          </p:nvCxnSpPr>
          <p:spPr>
            <a:xfrm flipV="1">
              <a:off x="4295471" y="4393553"/>
              <a:ext cx="4182290" cy="838767"/>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2"/>
            </p:cNvCxnSpPr>
            <p:nvPr/>
          </p:nvCxnSpPr>
          <p:spPr>
            <a:xfrm flipH="1">
              <a:off x="4295471" y="4373815"/>
              <a:ext cx="1068432" cy="843692"/>
            </a:xfrm>
            <a:prstGeom prst="straightConnector1">
              <a:avLst/>
            </a:prstGeom>
            <a:ln w="381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163248" y="4786753"/>
              <a:ext cx="0" cy="4214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503967" y="1868558"/>
            <a:ext cx="6065269" cy="1767687"/>
            <a:chOff x="2503967" y="1868558"/>
            <a:chExt cx="6065269" cy="1767687"/>
          </a:xfrm>
        </p:grpSpPr>
        <p:cxnSp>
          <p:nvCxnSpPr>
            <p:cNvPr id="3" name="Conector de Seta Reta 2">
              <a:extLst>
                <a:ext uri="{FF2B5EF4-FFF2-40B4-BE49-F238E27FC236}">
                  <a16:creationId xmlns:a16="http://schemas.microsoft.com/office/drawing/2014/main" xmlns="" id="{E1433531-ECA8-4493-AEE9-139DCDCBFF8A}"/>
                </a:ext>
              </a:extLst>
            </p:cNvPr>
            <p:cNvCxnSpPr>
              <a:cxnSpLocks/>
            </p:cNvCxnSpPr>
            <p:nvPr/>
          </p:nvCxnSpPr>
          <p:spPr>
            <a:xfrm flipV="1">
              <a:off x="4682327" y="1868558"/>
              <a:ext cx="3886909" cy="917172"/>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Elipse 3">
              <a:extLst>
                <a:ext uri="{FF2B5EF4-FFF2-40B4-BE49-F238E27FC236}">
                  <a16:creationId xmlns:a16="http://schemas.microsoft.com/office/drawing/2014/main" xmlns="" id="{09A68CBF-61D3-4D32-960C-1F6624EE8235}"/>
                </a:ext>
              </a:extLst>
            </p:cNvPr>
            <p:cNvSpPr/>
            <p:nvPr/>
          </p:nvSpPr>
          <p:spPr>
            <a:xfrm>
              <a:off x="4405746" y="2244079"/>
              <a:ext cx="264446" cy="13544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de Seta Reta 22">
              <a:extLst>
                <a:ext uri="{FF2B5EF4-FFF2-40B4-BE49-F238E27FC236}">
                  <a16:creationId xmlns:a16="http://schemas.microsoft.com/office/drawing/2014/main" xmlns="" id="{57544EA2-FFCF-4961-891F-9C73CAF69737}"/>
                </a:ext>
              </a:extLst>
            </p:cNvPr>
            <p:cNvCxnSpPr>
              <a:cxnSpLocks/>
            </p:cNvCxnSpPr>
            <p:nvPr/>
          </p:nvCxnSpPr>
          <p:spPr>
            <a:xfrm>
              <a:off x="2503967" y="2785730"/>
              <a:ext cx="1885153" cy="0"/>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0" idx="0"/>
            </p:cNvCxnSpPr>
            <p:nvPr/>
          </p:nvCxnSpPr>
          <p:spPr>
            <a:xfrm flipH="1" flipV="1">
              <a:off x="4596115" y="2886145"/>
              <a:ext cx="767788" cy="7501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37969" y="2379519"/>
              <a:ext cx="0" cy="40621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63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0280" y="0"/>
            <a:ext cx="4106487" cy="523220"/>
          </a:xfrm>
          <a:prstGeom prst="rect">
            <a:avLst/>
          </a:prstGeom>
          <a:solidFill>
            <a:schemeClr val="accent6">
              <a:lumMod val="50000"/>
            </a:schemeClr>
          </a:solid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Results – Constant CV</a:t>
            </a:r>
          </a:p>
        </p:txBody>
      </p:sp>
      <p:sp>
        <p:nvSpPr>
          <p:cNvPr id="10" name="TextBox 9"/>
          <p:cNvSpPr txBox="1"/>
          <p:nvPr/>
        </p:nvSpPr>
        <p:spPr>
          <a:xfrm>
            <a:off x="0" y="3965171"/>
            <a:ext cx="1770761" cy="830997"/>
          </a:xfrm>
          <a:prstGeom prst="rect">
            <a:avLst/>
          </a:prstGeom>
          <a:solidFill>
            <a:schemeClr val="accent6">
              <a:lumMod val="50000"/>
            </a:schemeClr>
          </a:solidFill>
        </p:spPr>
        <p:txBody>
          <a:bodyPr wrap="square" rtlCol="0">
            <a:spAutoFit/>
          </a:bodyPr>
          <a:lstStyle/>
          <a:p>
            <a:r>
              <a:rPr lang="en-US" sz="1200" b="1" dirty="0">
                <a:solidFill>
                  <a:schemeClr val="bg1"/>
                </a:solidFill>
              </a:rPr>
              <a:t>Confidence Level: 0.01</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0.99</a:t>
            </a:r>
          </a:p>
        </p:txBody>
      </p:sp>
      <p:sp>
        <p:nvSpPr>
          <p:cNvPr id="13" name="TextBox 12"/>
          <p:cNvSpPr txBox="1"/>
          <p:nvPr/>
        </p:nvSpPr>
        <p:spPr>
          <a:xfrm>
            <a:off x="10421238" y="523220"/>
            <a:ext cx="1770761" cy="830997"/>
          </a:xfrm>
          <a:prstGeom prst="rect">
            <a:avLst/>
          </a:prstGeom>
          <a:solidFill>
            <a:schemeClr val="accent5">
              <a:lumMod val="75000"/>
            </a:schemeClr>
          </a:solidFill>
        </p:spPr>
        <p:txBody>
          <a:bodyPr wrap="square" rtlCol="0">
            <a:spAutoFit/>
          </a:bodyPr>
          <a:lstStyle/>
          <a:p>
            <a:r>
              <a:rPr lang="en-US" sz="1200" b="1" dirty="0">
                <a:solidFill>
                  <a:schemeClr val="bg1"/>
                </a:solidFill>
              </a:rPr>
              <a:t>Confidence Level: 0.05</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0.95</a:t>
            </a:r>
          </a:p>
        </p:txBody>
      </p:sp>
      <p:pic>
        <p:nvPicPr>
          <p:cNvPr id="14" name="Picture 13"/>
          <p:cNvPicPr>
            <a:picLocks noChangeAspect="1"/>
          </p:cNvPicPr>
          <p:nvPr/>
        </p:nvPicPr>
        <p:blipFill rotWithShape="1">
          <a:blip r:embed="rId2"/>
          <a:srcRect l="52024" t="15685" r="9695" b="51822"/>
          <a:stretch/>
        </p:blipFill>
        <p:spPr>
          <a:xfrm>
            <a:off x="2683406" y="4090737"/>
            <a:ext cx="9508594" cy="2767263"/>
          </a:xfrm>
          <a:prstGeom prst="rect">
            <a:avLst/>
          </a:prstGeom>
        </p:spPr>
      </p:pic>
      <p:pic>
        <p:nvPicPr>
          <p:cNvPr id="15" name="Picture 14"/>
          <p:cNvPicPr>
            <a:picLocks noChangeAspect="1"/>
          </p:cNvPicPr>
          <p:nvPr/>
        </p:nvPicPr>
        <p:blipFill rotWithShape="1">
          <a:blip r:embed="rId3"/>
          <a:srcRect l="51968" t="15266" r="9573" b="51242"/>
          <a:stretch/>
        </p:blipFill>
        <p:spPr>
          <a:xfrm>
            <a:off x="27397" y="523220"/>
            <a:ext cx="9373278" cy="2736519"/>
          </a:xfrm>
          <a:prstGeom prst="rect">
            <a:avLst/>
          </a:prstGeom>
        </p:spPr>
      </p:pic>
      <p:sp>
        <p:nvSpPr>
          <p:cNvPr id="5" name="TextBox 4"/>
          <p:cNvSpPr txBox="1"/>
          <p:nvPr/>
        </p:nvSpPr>
        <p:spPr>
          <a:xfrm>
            <a:off x="749715" y="527417"/>
            <a:ext cx="4058950" cy="646331"/>
          </a:xfrm>
          <a:prstGeom prst="rect">
            <a:avLst/>
          </a:prstGeom>
          <a:solidFill>
            <a:schemeClr val="accent4">
              <a:lumMod val="40000"/>
              <a:lumOff val="60000"/>
            </a:schemeClr>
          </a:solidFill>
        </p:spPr>
        <p:txBody>
          <a:bodyPr wrap="square" rtlCol="0">
            <a:spAutoFit/>
          </a:bodyPr>
          <a:lstStyle/>
          <a:p>
            <a:pPr algn="ctr"/>
            <a:r>
              <a:rPr lang="en-US" b="1" dirty="0"/>
              <a:t>When the Test Power is 0.95 and the Confidence Level 0.05, we found that</a:t>
            </a:r>
          </a:p>
        </p:txBody>
      </p:sp>
      <p:sp>
        <p:nvSpPr>
          <p:cNvPr id="7" name="TextBox 6"/>
          <p:cNvSpPr txBox="1"/>
          <p:nvPr/>
        </p:nvSpPr>
        <p:spPr>
          <a:xfrm>
            <a:off x="0" y="3042093"/>
            <a:ext cx="3112407" cy="646331"/>
          </a:xfrm>
          <a:prstGeom prst="rect">
            <a:avLst/>
          </a:prstGeom>
          <a:solidFill>
            <a:schemeClr val="accent4">
              <a:lumMod val="40000"/>
              <a:lumOff val="60000"/>
            </a:schemeClr>
          </a:solidFill>
        </p:spPr>
        <p:txBody>
          <a:bodyPr wrap="square" rtlCol="0">
            <a:spAutoFit/>
          </a:bodyPr>
          <a:lstStyle/>
          <a:p>
            <a:pPr algn="ctr"/>
            <a:r>
              <a:rPr lang="en-US" b="1" dirty="0"/>
              <a:t>6 replicates we have 18.85% of difference between means </a:t>
            </a:r>
          </a:p>
        </p:txBody>
      </p:sp>
      <p:sp>
        <p:nvSpPr>
          <p:cNvPr id="32" name="TextBox 31"/>
          <p:cNvSpPr txBox="1"/>
          <p:nvPr/>
        </p:nvSpPr>
        <p:spPr>
          <a:xfrm>
            <a:off x="3763618" y="3063508"/>
            <a:ext cx="3112407" cy="646331"/>
          </a:xfrm>
          <a:prstGeom prst="rect">
            <a:avLst/>
          </a:prstGeom>
          <a:solidFill>
            <a:schemeClr val="accent4">
              <a:lumMod val="40000"/>
              <a:lumOff val="60000"/>
            </a:schemeClr>
          </a:solidFill>
        </p:spPr>
        <p:txBody>
          <a:bodyPr wrap="square" rtlCol="0">
            <a:spAutoFit/>
          </a:bodyPr>
          <a:lstStyle/>
          <a:p>
            <a:pPr algn="ctr"/>
            <a:r>
              <a:rPr lang="en-US" b="1" dirty="0"/>
              <a:t>10 replicates we have 14.815% of difference between means </a:t>
            </a:r>
          </a:p>
        </p:txBody>
      </p:sp>
      <p:sp>
        <p:nvSpPr>
          <p:cNvPr id="33" name="TextBox 32"/>
          <p:cNvSpPr txBox="1"/>
          <p:nvPr/>
        </p:nvSpPr>
        <p:spPr>
          <a:xfrm>
            <a:off x="3290347" y="4090737"/>
            <a:ext cx="4058950" cy="646331"/>
          </a:xfrm>
          <a:prstGeom prst="rect">
            <a:avLst/>
          </a:prstGeom>
          <a:solidFill>
            <a:schemeClr val="accent4">
              <a:lumMod val="40000"/>
              <a:lumOff val="60000"/>
            </a:schemeClr>
          </a:solidFill>
        </p:spPr>
        <p:txBody>
          <a:bodyPr wrap="square" rtlCol="0">
            <a:spAutoFit/>
          </a:bodyPr>
          <a:lstStyle/>
          <a:p>
            <a:pPr algn="ctr"/>
            <a:r>
              <a:rPr lang="en-US" b="1" dirty="0"/>
              <a:t>When the Test Power is 0.99 and the Confidence Level 0.01, we found that</a:t>
            </a:r>
          </a:p>
        </p:txBody>
      </p:sp>
      <p:sp>
        <p:nvSpPr>
          <p:cNvPr id="34" name="TextBox 33"/>
          <p:cNvSpPr txBox="1"/>
          <p:nvPr/>
        </p:nvSpPr>
        <p:spPr>
          <a:xfrm>
            <a:off x="0" y="6211669"/>
            <a:ext cx="3112407" cy="646331"/>
          </a:xfrm>
          <a:prstGeom prst="rect">
            <a:avLst/>
          </a:prstGeom>
          <a:solidFill>
            <a:schemeClr val="accent4">
              <a:lumMod val="40000"/>
              <a:lumOff val="60000"/>
            </a:schemeClr>
          </a:solidFill>
        </p:spPr>
        <p:txBody>
          <a:bodyPr wrap="square" rtlCol="0">
            <a:spAutoFit/>
          </a:bodyPr>
          <a:lstStyle/>
          <a:p>
            <a:pPr algn="ctr"/>
            <a:r>
              <a:rPr lang="en-US" b="1" dirty="0"/>
              <a:t>6 replicates we have 31.826% of difference between means </a:t>
            </a:r>
          </a:p>
        </p:txBody>
      </p:sp>
      <p:sp>
        <p:nvSpPr>
          <p:cNvPr id="35" name="TextBox 34"/>
          <p:cNvSpPr txBox="1"/>
          <p:nvPr/>
        </p:nvSpPr>
        <p:spPr>
          <a:xfrm>
            <a:off x="5093521" y="6214127"/>
            <a:ext cx="3112407" cy="646331"/>
          </a:xfrm>
          <a:prstGeom prst="rect">
            <a:avLst/>
          </a:prstGeom>
          <a:solidFill>
            <a:schemeClr val="accent4">
              <a:lumMod val="40000"/>
              <a:lumOff val="60000"/>
            </a:schemeClr>
          </a:solidFill>
        </p:spPr>
        <p:txBody>
          <a:bodyPr wrap="square" rtlCol="0">
            <a:spAutoFit/>
          </a:bodyPr>
          <a:lstStyle/>
          <a:p>
            <a:pPr algn="ctr"/>
            <a:r>
              <a:rPr lang="en-US" b="1" dirty="0"/>
              <a:t>8 replicates we have 23.027% of difference between means </a:t>
            </a:r>
          </a:p>
        </p:txBody>
      </p:sp>
      <p:grpSp>
        <p:nvGrpSpPr>
          <p:cNvPr id="79" name="Group 78"/>
          <p:cNvGrpSpPr/>
          <p:nvPr/>
        </p:nvGrpSpPr>
        <p:grpSpPr>
          <a:xfrm>
            <a:off x="3991969" y="4420624"/>
            <a:ext cx="6277971" cy="2014296"/>
            <a:chOff x="3991969" y="4420624"/>
            <a:chExt cx="6277971" cy="2014296"/>
          </a:xfrm>
        </p:grpSpPr>
        <p:grpSp>
          <p:nvGrpSpPr>
            <p:cNvPr id="44" name="Agrupar 43">
              <a:extLst>
                <a:ext uri="{FF2B5EF4-FFF2-40B4-BE49-F238E27FC236}">
                  <a16:creationId xmlns:a16="http://schemas.microsoft.com/office/drawing/2014/main" xmlns="" id="{4B491D06-581A-4505-AC1F-3D3648591453}"/>
                </a:ext>
              </a:extLst>
            </p:cNvPr>
            <p:cNvGrpSpPr/>
            <p:nvPr/>
          </p:nvGrpSpPr>
          <p:grpSpPr>
            <a:xfrm>
              <a:off x="3991969" y="4420624"/>
              <a:ext cx="6277971" cy="2014296"/>
              <a:chOff x="3991969" y="4420624"/>
              <a:chExt cx="6277971" cy="2014296"/>
            </a:xfrm>
          </p:grpSpPr>
          <p:cxnSp>
            <p:nvCxnSpPr>
              <p:cNvPr id="24" name="Conector de Seta Reta 23">
                <a:extLst>
                  <a:ext uri="{FF2B5EF4-FFF2-40B4-BE49-F238E27FC236}">
                    <a16:creationId xmlns:a16="http://schemas.microsoft.com/office/drawing/2014/main" xmlns="" id="{37193D24-8EBF-43FE-90AF-07CF25CF1178}"/>
                  </a:ext>
                </a:extLst>
              </p:cNvPr>
              <p:cNvCxnSpPr>
                <a:cxnSpLocks/>
              </p:cNvCxnSpPr>
              <p:nvPr/>
            </p:nvCxnSpPr>
            <p:spPr>
              <a:xfrm>
                <a:off x="3991969" y="5785549"/>
                <a:ext cx="1426192" cy="0"/>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Elipse 26">
                <a:extLst>
                  <a:ext uri="{FF2B5EF4-FFF2-40B4-BE49-F238E27FC236}">
                    <a16:creationId xmlns:a16="http://schemas.microsoft.com/office/drawing/2014/main" xmlns="" id="{500996B4-C48B-48B7-BA8E-5589D5FA5BD5}"/>
                  </a:ext>
                </a:extLst>
              </p:cNvPr>
              <p:cNvSpPr/>
              <p:nvPr/>
            </p:nvSpPr>
            <p:spPr>
              <a:xfrm>
                <a:off x="5418161" y="4911741"/>
                <a:ext cx="192305" cy="112916"/>
              </a:xfrm>
              <a:prstGeom prst="ellipse">
                <a:avLst/>
              </a:prstGeom>
              <a:noFill/>
              <a:ln w="28575">
                <a:solidFill>
                  <a:srgbClr val="08B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de Seta Reta 27">
                <a:extLst>
                  <a:ext uri="{FF2B5EF4-FFF2-40B4-BE49-F238E27FC236}">
                    <a16:creationId xmlns:a16="http://schemas.microsoft.com/office/drawing/2014/main" xmlns="" id="{5465564A-89A8-4095-A31B-941CA381092C}"/>
                  </a:ext>
                </a:extLst>
              </p:cNvPr>
              <p:cNvCxnSpPr>
                <a:cxnSpLocks/>
              </p:cNvCxnSpPr>
              <p:nvPr/>
            </p:nvCxnSpPr>
            <p:spPr>
              <a:xfrm flipV="1">
                <a:off x="5629231" y="4420624"/>
                <a:ext cx="4633885" cy="1343505"/>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xmlns="" id="{61464D09-399D-46FE-978C-326EFD0D8C37}"/>
                  </a:ext>
                </a:extLst>
              </p:cNvPr>
              <p:cNvCxnSpPr>
                <a:cxnSpLocks/>
              </p:cNvCxnSpPr>
              <p:nvPr/>
            </p:nvCxnSpPr>
            <p:spPr>
              <a:xfrm>
                <a:off x="10269940" y="4427448"/>
                <a:ext cx="0" cy="2007472"/>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stCxn id="35" idx="0"/>
            </p:cNvCxnSpPr>
            <p:nvPr/>
          </p:nvCxnSpPr>
          <p:spPr>
            <a:xfrm flipH="1" flipV="1">
              <a:off x="5643151" y="5829094"/>
              <a:ext cx="1006574" cy="385033"/>
            </a:xfrm>
            <a:prstGeom prst="straightConnector1">
              <a:avLst/>
            </a:prstGeom>
            <a:ln w="28575">
              <a:solidFill>
                <a:srgbClr val="00B05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514313" y="5066955"/>
              <a:ext cx="27047" cy="674441"/>
            </a:xfrm>
            <a:prstGeom prst="straightConnector1">
              <a:avLst/>
            </a:prstGeom>
            <a:ln w="28575">
              <a:solidFill>
                <a:srgbClr val="00B05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079044" y="4420624"/>
            <a:ext cx="7622507" cy="2233329"/>
            <a:chOff x="3079044" y="4420624"/>
            <a:chExt cx="7622507" cy="2233329"/>
          </a:xfrm>
        </p:grpSpPr>
        <p:grpSp>
          <p:nvGrpSpPr>
            <p:cNvPr id="43" name="Agrupar 42">
              <a:extLst>
                <a:ext uri="{FF2B5EF4-FFF2-40B4-BE49-F238E27FC236}">
                  <a16:creationId xmlns:a16="http://schemas.microsoft.com/office/drawing/2014/main" xmlns="" id="{12CBB210-EF4D-4759-BEEF-85E206C8B259}"/>
                </a:ext>
              </a:extLst>
            </p:cNvPr>
            <p:cNvGrpSpPr/>
            <p:nvPr/>
          </p:nvGrpSpPr>
          <p:grpSpPr>
            <a:xfrm>
              <a:off x="3991969" y="4420624"/>
              <a:ext cx="6709582" cy="2007472"/>
              <a:chOff x="3991969" y="4420624"/>
              <a:chExt cx="6709582" cy="2007472"/>
            </a:xfrm>
          </p:grpSpPr>
          <p:cxnSp>
            <p:nvCxnSpPr>
              <p:cNvPr id="25" name="Conector de Seta Reta 24">
                <a:extLst>
                  <a:ext uri="{FF2B5EF4-FFF2-40B4-BE49-F238E27FC236}">
                    <a16:creationId xmlns:a16="http://schemas.microsoft.com/office/drawing/2014/main" xmlns="" id="{16D9A020-1FA0-4F60-994D-DFCF0EAAB7FA}"/>
                  </a:ext>
                </a:extLst>
              </p:cNvPr>
              <p:cNvCxnSpPr>
                <a:cxnSpLocks/>
              </p:cNvCxnSpPr>
              <p:nvPr/>
            </p:nvCxnSpPr>
            <p:spPr>
              <a:xfrm>
                <a:off x="3991969" y="6024389"/>
                <a:ext cx="1013347"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Elipse 25">
                <a:extLst>
                  <a:ext uri="{FF2B5EF4-FFF2-40B4-BE49-F238E27FC236}">
                    <a16:creationId xmlns:a16="http://schemas.microsoft.com/office/drawing/2014/main" xmlns="" id="{257FC1B7-AF27-4912-866D-DDAF98747396}"/>
                  </a:ext>
                </a:extLst>
              </p:cNvPr>
              <p:cNvSpPr/>
              <p:nvPr/>
            </p:nvSpPr>
            <p:spPr>
              <a:xfrm>
                <a:off x="5005316" y="4911741"/>
                <a:ext cx="192305" cy="11291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de Seta Reta 28">
                <a:extLst>
                  <a:ext uri="{FF2B5EF4-FFF2-40B4-BE49-F238E27FC236}">
                    <a16:creationId xmlns:a16="http://schemas.microsoft.com/office/drawing/2014/main" xmlns="" id="{B058ECAC-5047-4E72-A817-C4C7024B48ED}"/>
                  </a:ext>
                </a:extLst>
              </p:cNvPr>
              <p:cNvCxnSpPr>
                <a:cxnSpLocks/>
              </p:cNvCxnSpPr>
              <p:nvPr/>
            </p:nvCxnSpPr>
            <p:spPr>
              <a:xfrm flipV="1">
                <a:off x="5285193" y="4420624"/>
                <a:ext cx="5375414" cy="159737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xmlns="" id="{67D337FD-3DE5-4ABE-99A8-2461EEC005F0}"/>
                  </a:ext>
                </a:extLst>
              </p:cNvPr>
              <p:cNvCxnSpPr>
                <a:cxnSpLocks/>
              </p:cNvCxnSpPr>
              <p:nvPr/>
            </p:nvCxnSpPr>
            <p:spPr>
              <a:xfrm>
                <a:off x="10701551" y="4420624"/>
                <a:ext cx="0" cy="2007472"/>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3079044" y="6043384"/>
              <a:ext cx="1926272" cy="610569"/>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097748" y="5024657"/>
              <a:ext cx="11089" cy="904193"/>
            </a:xfrm>
            <a:prstGeom prst="straightConnector1">
              <a:avLst/>
            </a:prstGeom>
            <a:ln w="28575">
              <a:solidFill>
                <a:srgbClr val="7030A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323614" y="880281"/>
            <a:ext cx="6107592" cy="2172610"/>
            <a:chOff x="1323614" y="880281"/>
            <a:chExt cx="6107592" cy="2172610"/>
          </a:xfrm>
        </p:grpSpPr>
        <p:grpSp>
          <p:nvGrpSpPr>
            <p:cNvPr id="52" name="Agrupar 51">
              <a:extLst>
                <a:ext uri="{FF2B5EF4-FFF2-40B4-BE49-F238E27FC236}">
                  <a16:creationId xmlns:a16="http://schemas.microsoft.com/office/drawing/2014/main" xmlns="" id="{92A3051D-3435-4455-997F-DA3682A83995}"/>
                </a:ext>
              </a:extLst>
            </p:cNvPr>
            <p:cNvGrpSpPr/>
            <p:nvPr/>
          </p:nvGrpSpPr>
          <p:grpSpPr>
            <a:xfrm>
              <a:off x="1344304" y="880281"/>
              <a:ext cx="6086902" cy="1965277"/>
              <a:chOff x="1344304" y="880281"/>
              <a:chExt cx="6086902" cy="1965277"/>
            </a:xfrm>
          </p:grpSpPr>
          <p:cxnSp>
            <p:nvCxnSpPr>
              <p:cNvPr id="3" name="Conector de Seta Reta 2">
                <a:extLst>
                  <a:ext uri="{FF2B5EF4-FFF2-40B4-BE49-F238E27FC236}">
                    <a16:creationId xmlns:a16="http://schemas.microsoft.com/office/drawing/2014/main" xmlns="" id="{7F374E11-CC08-4F72-9830-D20A6D1D0C5D}"/>
                  </a:ext>
                </a:extLst>
              </p:cNvPr>
              <p:cNvCxnSpPr>
                <a:cxnSpLocks/>
              </p:cNvCxnSpPr>
              <p:nvPr/>
            </p:nvCxnSpPr>
            <p:spPr>
              <a:xfrm>
                <a:off x="1344304" y="2068355"/>
                <a:ext cx="941696"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xmlns="" id="{E7AB1E45-3ABA-42DE-B5A0-B2120A234841}"/>
                  </a:ext>
                </a:extLst>
              </p:cNvPr>
              <p:cNvCxnSpPr>
                <a:cxnSpLocks/>
              </p:cNvCxnSpPr>
              <p:nvPr/>
            </p:nvCxnSpPr>
            <p:spPr>
              <a:xfrm flipV="1">
                <a:off x="2593075" y="880281"/>
                <a:ext cx="4824483" cy="118807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xmlns="" id="{0BA9BC95-EEE3-484B-9585-19771FEA4709}"/>
                  </a:ext>
                </a:extLst>
              </p:cNvPr>
              <p:cNvCxnSpPr>
                <a:cxnSpLocks/>
              </p:cNvCxnSpPr>
              <p:nvPr/>
            </p:nvCxnSpPr>
            <p:spPr>
              <a:xfrm>
                <a:off x="7431206" y="887104"/>
                <a:ext cx="0" cy="195845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xmlns="" id="{79B2F0FA-588E-48D2-9B72-71EEB3749470}"/>
                  </a:ext>
                </a:extLst>
              </p:cNvPr>
              <p:cNvSpPr/>
              <p:nvPr/>
            </p:nvSpPr>
            <p:spPr>
              <a:xfrm>
                <a:off x="2326940" y="1352279"/>
                <a:ext cx="177421" cy="11291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51" name="Straight Arrow Connector 50"/>
            <p:cNvCxnSpPr/>
            <p:nvPr/>
          </p:nvCxnSpPr>
          <p:spPr>
            <a:xfrm flipV="1">
              <a:off x="1323614" y="2133600"/>
              <a:ext cx="1003326" cy="919291"/>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400531" y="1474318"/>
              <a:ext cx="0" cy="568760"/>
            </a:xfrm>
            <a:prstGeom prst="straightConnector1">
              <a:avLst/>
            </a:prstGeom>
            <a:ln w="28575">
              <a:solidFill>
                <a:srgbClr val="7030A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1344304" y="880282"/>
            <a:ext cx="5595583" cy="2220786"/>
            <a:chOff x="1344304" y="880282"/>
            <a:chExt cx="5595583" cy="2220786"/>
          </a:xfrm>
        </p:grpSpPr>
        <p:grpSp>
          <p:nvGrpSpPr>
            <p:cNvPr id="48" name="Agrupar 47">
              <a:extLst>
                <a:ext uri="{FF2B5EF4-FFF2-40B4-BE49-F238E27FC236}">
                  <a16:creationId xmlns:a16="http://schemas.microsoft.com/office/drawing/2014/main" xmlns="" id="{EE943AEB-D01E-4C8A-BF33-58BF4DB6CD1E}"/>
                </a:ext>
              </a:extLst>
            </p:cNvPr>
            <p:cNvGrpSpPr/>
            <p:nvPr/>
          </p:nvGrpSpPr>
          <p:grpSpPr>
            <a:xfrm>
              <a:off x="1344304" y="880282"/>
              <a:ext cx="5595583" cy="1965276"/>
              <a:chOff x="1344304" y="880282"/>
              <a:chExt cx="5595583" cy="1965276"/>
            </a:xfrm>
          </p:grpSpPr>
          <p:sp>
            <p:nvSpPr>
              <p:cNvPr id="17" name="Elipse 16">
                <a:extLst>
                  <a:ext uri="{FF2B5EF4-FFF2-40B4-BE49-F238E27FC236}">
                    <a16:creationId xmlns:a16="http://schemas.microsoft.com/office/drawing/2014/main" xmlns="" id="{9D8EFC3B-4A2B-4CD3-8660-9FCE6DD4A4B3}"/>
                  </a:ext>
                </a:extLst>
              </p:cNvPr>
              <p:cNvSpPr/>
              <p:nvPr/>
            </p:nvSpPr>
            <p:spPr>
              <a:xfrm>
                <a:off x="3080624" y="1345509"/>
                <a:ext cx="192305" cy="112916"/>
              </a:xfrm>
              <a:prstGeom prst="ellipse">
                <a:avLst/>
              </a:prstGeom>
              <a:noFill/>
              <a:ln w="28575">
                <a:solidFill>
                  <a:srgbClr val="08B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a:extLst>
                  <a:ext uri="{FF2B5EF4-FFF2-40B4-BE49-F238E27FC236}">
                    <a16:creationId xmlns:a16="http://schemas.microsoft.com/office/drawing/2014/main" xmlns="" id="{F0A70241-B9B5-4557-A28F-3DC9C60C7D0D}"/>
                  </a:ext>
                </a:extLst>
              </p:cNvPr>
              <p:cNvCxnSpPr>
                <a:cxnSpLocks/>
              </p:cNvCxnSpPr>
              <p:nvPr/>
            </p:nvCxnSpPr>
            <p:spPr>
              <a:xfrm flipV="1">
                <a:off x="3303995" y="880282"/>
                <a:ext cx="3635892" cy="1067972"/>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xmlns="" id="{4E4F90C9-7957-4ED4-AA37-01D1D7E87FB7}"/>
                  </a:ext>
                </a:extLst>
              </p:cNvPr>
              <p:cNvCxnSpPr>
                <a:cxnSpLocks/>
              </p:cNvCxnSpPr>
              <p:nvPr/>
            </p:nvCxnSpPr>
            <p:spPr>
              <a:xfrm>
                <a:off x="1344304" y="1948254"/>
                <a:ext cx="1658203" cy="0"/>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xmlns="" id="{414A8ECD-60CC-449C-AADE-83A620084EE6}"/>
                  </a:ext>
                </a:extLst>
              </p:cNvPr>
              <p:cNvCxnSpPr/>
              <p:nvPr/>
            </p:nvCxnSpPr>
            <p:spPr>
              <a:xfrm>
                <a:off x="6939887" y="887104"/>
                <a:ext cx="0" cy="1958454"/>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flipH="1" flipV="1">
              <a:off x="3272929" y="1974381"/>
              <a:ext cx="2185402" cy="1126687"/>
            </a:xfrm>
            <a:prstGeom prst="straightConnector1">
              <a:avLst/>
            </a:prstGeom>
            <a:ln w="28575">
              <a:solidFill>
                <a:srgbClr val="00B05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167153" y="1465774"/>
              <a:ext cx="19734" cy="425705"/>
            </a:xfrm>
            <a:prstGeom prst="straightConnector1">
              <a:avLst/>
            </a:prstGeom>
            <a:ln w="28575">
              <a:solidFill>
                <a:srgbClr val="00B05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72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500" fill="hold"/>
                                        <p:tgtEl>
                                          <p:spTgt spid="70"/>
                                        </p:tgtEl>
                                        <p:attrNameLst>
                                          <p:attrName>ppt_x</p:attrName>
                                        </p:attrNameLst>
                                      </p:cBhvr>
                                      <p:tavLst>
                                        <p:tav tm="0">
                                          <p:val>
                                            <p:strVal val="#ppt_x"/>
                                          </p:val>
                                        </p:tav>
                                        <p:tav tm="100000">
                                          <p:val>
                                            <p:strVal val="#ppt_x"/>
                                          </p:val>
                                        </p:tav>
                                      </p:tavLst>
                                    </p:anim>
                                    <p:anim calcmode="lin" valueType="num">
                                      <p:cBhvr additive="base">
                                        <p:cTn id="2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additive="base">
                                        <p:cTn id="65" dur="500" fill="hold"/>
                                        <p:tgtEl>
                                          <p:spTgt spid="78"/>
                                        </p:tgtEl>
                                        <p:attrNameLst>
                                          <p:attrName>ppt_x</p:attrName>
                                        </p:attrNameLst>
                                      </p:cBhvr>
                                      <p:tavLst>
                                        <p:tav tm="0">
                                          <p:val>
                                            <p:strVal val="#ppt_x"/>
                                          </p:val>
                                        </p:tav>
                                        <p:tav tm="100000">
                                          <p:val>
                                            <p:strVal val="#ppt_x"/>
                                          </p:val>
                                        </p:tav>
                                      </p:tavLst>
                                    </p:anim>
                                    <p:anim calcmode="lin" valueType="num">
                                      <p:cBhvr additive="base">
                                        <p:cTn id="6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additive="base">
                                        <p:cTn id="79" dur="500" fill="hold"/>
                                        <p:tgtEl>
                                          <p:spTgt spid="79"/>
                                        </p:tgtEl>
                                        <p:attrNameLst>
                                          <p:attrName>ppt_x</p:attrName>
                                        </p:attrNameLst>
                                      </p:cBhvr>
                                      <p:tavLst>
                                        <p:tav tm="0">
                                          <p:val>
                                            <p:strVal val="#ppt_x"/>
                                          </p:val>
                                        </p:tav>
                                        <p:tav tm="100000">
                                          <p:val>
                                            <p:strVal val="#ppt_x"/>
                                          </p:val>
                                        </p:tav>
                                      </p:tavLst>
                                    </p:anim>
                                    <p:anim calcmode="lin" valueType="num">
                                      <p:cBhvr additive="base">
                                        <p:cTn id="8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5" grpId="0" animBg="1"/>
      <p:bldP spid="5" grpId="1" animBg="1"/>
      <p:bldP spid="7" grpId="0" animBg="1"/>
      <p:bldP spid="7" grpId="1" animBg="1"/>
      <p:bldP spid="32" grpId="0" animBg="1"/>
      <p:bldP spid="32" grpId="1" animBg="1"/>
      <p:bldP spid="33" grpId="0" animBg="1"/>
      <p:bldP spid="34" grpId="0" animBg="1"/>
      <p:bldP spid="34" grpId="1"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6577" y="0"/>
            <a:ext cx="4272742" cy="523220"/>
          </a:xfrm>
          <a:prstGeom prst="rect">
            <a:avLst/>
          </a:prstGeom>
          <a:solidFill>
            <a:schemeClr val="accent6">
              <a:lumMod val="50000"/>
            </a:schemeClr>
          </a:solid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Results – Constant Variance</a:t>
            </a:r>
          </a:p>
        </p:txBody>
      </p:sp>
      <p:sp>
        <p:nvSpPr>
          <p:cNvPr id="7" name="TextBox 6"/>
          <p:cNvSpPr txBox="1"/>
          <p:nvPr/>
        </p:nvSpPr>
        <p:spPr>
          <a:xfrm>
            <a:off x="1" y="4056611"/>
            <a:ext cx="1770761" cy="830997"/>
          </a:xfrm>
          <a:prstGeom prst="rect">
            <a:avLst/>
          </a:prstGeom>
          <a:solidFill>
            <a:schemeClr val="accent6">
              <a:lumMod val="50000"/>
            </a:schemeClr>
          </a:solidFill>
        </p:spPr>
        <p:txBody>
          <a:bodyPr wrap="square" rtlCol="0">
            <a:spAutoFit/>
          </a:bodyPr>
          <a:lstStyle/>
          <a:p>
            <a:r>
              <a:rPr lang="en-US" sz="1200" b="1" dirty="0">
                <a:solidFill>
                  <a:schemeClr val="bg1"/>
                </a:solidFill>
              </a:rPr>
              <a:t>Confidence Level: 0.01</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0.99</a:t>
            </a:r>
          </a:p>
        </p:txBody>
      </p:sp>
      <p:sp>
        <p:nvSpPr>
          <p:cNvPr id="8" name="TextBox 7"/>
          <p:cNvSpPr txBox="1"/>
          <p:nvPr/>
        </p:nvSpPr>
        <p:spPr>
          <a:xfrm>
            <a:off x="10421239" y="532016"/>
            <a:ext cx="1770761" cy="830997"/>
          </a:xfrm>
          <a:prstGeom prst="rect">
            <a:avLst/>
          </a:prstGeom>
          <a:solidFill>
            <a:schemeClr val="accent5">
              <a:lumMod val="75000"/>
            </a:schemeClr>
          </a:solidFill>
        </p:spPr>
        <p:txBody>
          <a:bodyPr wrap="square" rtlCol="0">
            <a:spAutoFit/>
          </a:bodyPr>
          <a:lstStyle/>
          <a:p>
            <a:r>
              <a:rPr lang="en-US" sz="1200" b="1" dirty="0">
                <a:solidFill>
                  <a:schemeClr val="bg1"/>
                </a:solidFill>
              </a:rPr>
              <a:t>Confidence Level: 0.05</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0.95</a:t>
            </a:r>
          </a:p>
        </p:txBody>
      </p:sp>
      <p:pic>
        <p:nvPicPr>
          <p:cNvPr id="9" name="Picture 8"/>
          <p:cNvPicPr>
            <a:picLocks noChangeAspect="1"/>
          </p:cNvPicPr>
          <p:nvPr/>
        </p:nvPicPr>
        <p:blipFill rotWithShape="1">
          <a:blip r:embed="rId2"/>
          <a:srcRect l="52024" t="48539" r="9695" b="17884"/>
          <a:stretch/>
        </p:blipFill>
        <p:spPr>
          <a:xfrm>
            <a:off x="3107411" y="3971925"/>
            <a:ext cx="8880777" cy="2886076"/>
          </a:xfrm>
          <a:prstGeom prst="rect">
            <a:avLst/>
          </a:prstGeom>
        </p:spPr>
      </p:pic>
      <p:pic>
        <p:nvPicPr>
          <p:cNvPr id="10" name="Picture 9"/>
          <p:cNvPicPr>
            <a:picLocks noChangeAspect="1"/>
          </p:cNvPicPr>
          <p:nvPr/>
        </p:nvPicPr>
        <p:blipFill rotWithShape="1">
          <a:blip r:embed="rId3"/>
          <a:srcRect l="51968" t="48758" r="9573" b="17067"/>
          <a:stretch/>
        </p:blipFill>
        <p:spPr>
          <a:xfrm>
            <a:off x="0" y="523220"/>
            <a:ext cx="9840686" cy="2905846"/>
          </a:xfrm>
          <a:prstGeom prst="rect">
            <a:avLst/>
          </a:prstGeom>
        </p:spPr>
      </p:pic>
      <p:sp>
        <p:nvSpPr>
          <p:cNvPr id="28" name="TextBox 27"/>
          <p:cNvSpPr txBox="1"/>
          <p:nvPr/>
        </p:nvSpPr>
        <p:spPr>
          <a:xfrm>
            <a:off x="757645" y="527417"/>
            <a:ext cx="4051019" cy="584775"/>
          </a:xfrm>
          <a:prstGeom prst="rect">
            <a:avLst/>
          </a:prstGeom>
          <a:solidFill>
            <a:schemeClr val="accent1">
              <a:lumMod val="40000"/>
              <a:lumOff val="60000"/>
            </a:schemeClr>
          </a:solidFill>
        </p:spPr>
        <p:txBody>
          <a:bodyPr wrap="square" rtlCol="0">
            <a:spAutoFit/>
          </a:bodyPr>
          <a:lstStyle/>
          <a:p>
            <a:pPr algn="ctr"/>
            <a:r>
              <a:rPr lang="en-US" sz="1600" b="1" dirty="0"/>
              <a:t>When the Test Power is 0.95 and the Confidence Level 0.05, we found that</a:t>
            </a:r>
          </a:p>
        </p:txBody>
      </p:sp>
      <p:sp>
        <p:nvSpPr>
          <p:cNvPr id="30" name="TextBox 29"/>
          <p:cNvSpPr txBox="1"/>
          <p:nvPr/>
        </p:nvSpPr>
        <p:spPr>
          <a:xfrm>
            <a:off x="3673792" y="4002727"/>
            <a:ext cx="4051019" cy="584775"/>
          </a:xfrm>
          <a:prstGeom prst="rect">
            <a:avLst/>
          </a:prstGeom>
          <a:solidFill>
            <a:schemeClr val="accent1">
              <a:lumMod val="40000"/>
              <a:lumOff val="60000"/>
            </a:schemeClr>
          </a:solidFill>
        </p:spPr>
        <p:txBody>
          <a:bodyPr wrap="square" rtlCol="0">
            <a:spAutoFit/>
          </a:bodyPr>
          <a:lstStyle/>
          <a:p>
            <a:pPr algn="ctr"/>
            <a:r>
              <a:rPr lang="en-US" sz="1600" b="1" dirty="0"/>
              <a:t>When the Test Power is 0.99 and the Confidence Level 0.01, we found that</a:t>
            </a:r>
          </a:p>
        </p:txBody>
      </p:sp>
      <p:sp>
        <p:nvSpPr>
          <p:cNvPr id="31" name="TextBox 30"/>
          <p:cNvSpPr txBox="1"/>
          <p:nvPr/>
        </p:nvSpPr>
        <p:spPr>
          <a:xfrm>
            <a:off x="0" y="3042093"/>
            <a:ext cx="3112407" cy="646331"/>
          </a:xfrm>
          <a:prstGeom prst="rect">
            <a:avLst/>
          </a:prstGeom>
          <a:solidFill>
            <a:schemeClr val="accent1">
              <a:lumMod val="40000"/>
              <a:lumOff val="60000"/>
            </a:schemeClr>
          </a:solidFill>
        </p:spPr>
        <p:txBody>
          <a:bodyPr wrap="square" rtlCol="0">
            <a:spAutoFit/>
          </a:bodyPr>
          <a:lstStyle/>
          <a:p>
            <a:pPr algn="ctr"/>
            <a:r>
              <a:rPr lang="en-US" b="1" dirty="0"/>
              <a:t>6 replicates we have 18.85% of difference between means </a:t>
            </a:r>
          </a:p>
        </p:txBody>
      </p:sp>
      <p:grpSp>
        <p:nvGrpSpPr>
          <p:cNvPr id="14" name="Group 13"/>
          <p:cNvGrpSpPr/>
          <p:nvPr/>
        </p:nvGrpSpPr>
        <p:grpSpPr>
          <a:xfrm>
            <a:off x="1443068" y="928005"/>
            <a:ext cx="5764696" cy="2111790"/>
            <a:chOff x="1450245" y="930303"/>
            <a:chExt cx="5764696" cy="2111790"/>
          </a:xfrm>
        </p:grpSpPr>
        <p:grpSp>
          <p:nvGrpSpPr>
            <p:cNvPr id="38" name="Agrupar 37">
              <a:extLst>
                <a:ext uri="{FF2B5EF4-FFF2-40B4-BE49-F238E27FC236}">
                  <a16:creationId xmlns:a16="http://schemas.microsoft.com/office/drawing/2014/main" xmlns="" id="{91135104-58D9-4227-9520-1EBE364B36D4}"/>
                </a:ext>
              </a:extLst>
            </p:cNvPr>
            <p:cNvGrpSpPr/>
            <p:nvPr/>
          </p:nvGrpSpPr>
          <p:grpSpPr>
            <a:xfrm>
              <a:off x="1450245" y="930303"/>
              <a:ext cx="5764696" cy="2035534"/>
              <a:chOff x="1264257" y="930303"/>
              <a:chExt cx="5764696" cy="2035534"/>
            </a:xfrm>
          </p:grpSpPr>
          <p:sp>
            <p:nvSpPr>
              <p:cNvPr id="2" name="Elipse 1">
                <a:extLst>
                  <a:ext uri="{FF2B5EF4-FFF2-40B4-BE49-F238E27FC236}">
                    <a16:creationId xmlns:a16="http://schemas.microsoft.com/office/drawing/2014/main" xmlns="" id="{068562AA-0AAC-4B1F-A51A-BBEDA491F49E}"/>
                  </a:ext>
                </a:extLst>
              </p:cNvPr>
              <p:cNvSpPr/>
              <p:nvPr/>
            </p:nvSpPr>
            <p:spPr>
              <a:xfrm>
                <a:off x="2234316" y="1272208"/>
                <a:ext cx="166977" cy="1067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 name="Conector de Seta Reta 3">
                <a:extLst>
                  <a:ext uri="{FF2B5EF4-FFF2-40B4-BE49-F238E27FC236}">
                    <a16:creationId xmlns:a16="http://schemas.microsoft.com/office/drawing/2014/main" xmlns="" id="{7DEE2FAA-39D9-4D6E-AE84-F5C48DFF14A6}"/>
                  </a:ext>
                </a:extLst>
              </p:cNvPr>
              <p:cNvCxnSpPr>
                <a:cxnSpLocks/>
              </p:cNvCxnSpPr>
              <p:nvPr/>
            </p:nvCxnSpPr>
            <p:spPr>
              <a:xfrm>
                <a:off x="1264257" y="2027583"/>
                <a:ext cx="842839"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xmlns="" id="{4524CE02-F53B-4462-AFD6-AC1E312D2D5D}"/>
                  </a:ext>
                </a:extLst>
              </p:cNvPr>
              <p:cNvCxnSpPr>
                <a:cxnSpLocks/>
              </p:cNvCxnSpPr>
              <p:nvPr/>
            </p:nvCxnSpPr>
            <p:spPr>
              <a:xfrm flipV="1">
                <a:off x="2504661" y="930303"/>
                <a:ext cx="4524292" cy="109728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xmlns="" id="{F677DEA4-0865-437C-B432-47EE85F859FF}"/>
                  </a:ext>
                </a:extLst>
              </p:cNvPr>
              <p:cNvCxnSpPr/>
              <p:nvPr/>
            </p:nvCxnSpPr>
            <p:spPr>
              <a:xfrm>
                <a:off x="7028953" y="930303"/>
                <a:ext cx="0" cy="203553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a:stCxn id="31" idx="0"/>
            </p:cNvCxnSpPr>
            <p:nvPr/>
          </p:nvCxnSpPr>
          <p:spPr>
            <a:xfrm flipV="1">
              <a:off x="1556204" y="2090057"/>
              <a:ext cx="864100" cy="952036"/>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 idx="4"/>
            </p:cNvCxnSpPr>
            <p:nvPr/>
          </p:nvCxnSpPr>
          <p:spPr>
            <a:xfrm flipV="1">
              <a:off x="2503792" y="1378915"/>
              <a:ext cx="1" cy="562529"/>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763618" y="3063508"/>
            <a:ext cx="3112407" cy="646331"/>
          </a:xfrm>
          <a:prstGeom prst="rect">
            <a:avLst/>
          </a:prstGeom>
          <a:solidFill>
            <a:schemeClr val="accent1">
              <a:lumMod val="40000"/>
              <a:lumOff val="60000"/>
            </a:schemeClr>
          </a:solidFill>
        </p:spPr>
        <p:txBody>
          <a:bodyPr wrap="square" rtlCol="0">
            <a:spAutoFit/>
          </a:bodyPr>
          <a:lstStyle/>
          <a:p>
            <a:pPr algn="ctr"/>
            <a:r>
              <a:rPr lang="en-US" b="1" dirty="0"/>
              <a:t>10 replicates we have 14.815% of difference between means </a:t>
            </a:r>
          </a:p>
        </p:txBody>
      </p:sp>
      <p:grpSp>
        <p:nvGrpSpPr>
          <p:cNvPr id="43" name="Group 42"/>
          <p:cNvGrpSpPr/>
          <p:nvPr/>
        </p:nvGrpSpPr>
        <p:grpSpPr>
          <a:xfrm>
            <a:off x="1441536" y="920382"/>
            <a:ext cx="5928763" cy="2143126"/>
            <a:chOff x="1441536" y="920382"/>
            <a:chExt cx="5928763" cy="2143126"/>
          </a:xfrm>
        </p:grpSpPr>
        <p:cxnSp>
          <p:nvCxnSpPr>
            <p:cNvPr id="18" name="Conector de Seta Reta 17">
              <a:extLst>
                <a:ext uri="{FF2B5EF4-FFF2-40B4-BE49-F238E27FC236}">
                  <a16:creationId xmlns:a16="http://schemas.microsoft.com/office/drawing/2014/main" xmlns="" id="{CD35185E-4983-4F79-9B71-AEA9B1CCE0B5}"/>
                </a:ext>
              </a:extLst>
            </p:cNvPr>
            <p:cNvCxnSpPr>
              <a:cxnSpLocks/>
            </p:cNvCxnSpPr>
            <p:nvPr/>
          </p:nvCxnSpPr>
          <p:spPr>
            <a:xfrm flipV="1">
              <a:off x="3053861" y="920382"/>
              <a:ext cx="4316437" cy="950153"/>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ector de Seta Reta 20">
              <a:extLst>
                <a:ext uri="{FF2B5EF4-FFF2-40B4-BE49-F238E27FC236}">
                  <a16:creationId xmlns:a16="http://schemas.microsoft.com/office/drawing/2014/main" xmlns="" id="{4FE5637A-333F-4EE9-BDB2-CD5007FF658B}"/>
                </a:ext>
              </a:extLst>
            </p:cNvPr>
            <p:cNvCxnSpPr>
              <a:cxnSpLocks/>
            </p:cNvCxnSpPr>
            <p:nvPr/>
          </p:nvCxnSpPr>
          <p:spPr>
            <a:xfrm>
              <a:off x="7370299" y="935915"/>
              <a:ext cx="0" cy="2035534"/>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xmlns="" id="{18FC28B6-2647-40F0-8AC7-BB9D51A31B3A}"/>
                </a:ext>
              </a:extLst>
            </p:cNvPr>
            <p:cNvSpPr/>
            <p:nvPr/>
          </p:nvSpPr>
          <p:spPr>
            <a:xfrm>
              <a:off x="2869210" y="1259833"/>
              <a:ext cx="151797" cy="106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3" name="Straight Arrow Connector 32"/>
            <p:cNvCxnSpPr>
              <a:stCxn id="39" idx="0"/>
            </p:cNvCxnSpPr>
            <p:nvPr/>
          </p:nvCxnSpPr>
          <p:spPr>
            <a:xfrm flipH="1" flipV="1">
              <a:off x="3053861" y="1948070"/>
              <a:ext cx="2265961" cy="1115438"/>
            </a:xfrm>
            <a:prstGeom prst="straightConnector1">
              <a:avLst/>
            </a:prstGeom>
            <a:ln w="28575">
              <a:solidFill>
                <a:srgbClr val="08B836"/>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945108" y="1391212"/>
              <a:ext cx="0" cy="479323"/>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441536" y="1887953"/>
              <a:ext cx="1332909" cy="0"/>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964" y="6203236"/>
            <a:ext cx="3112407" cy="646331"/>
          </a:xfrm>
          <a:prstGeom prst="rect">
            <a:avLst/>
          </a:prstGeom>
          <a:solidFill>
            <a:schemeClr val="accent1">
              <a:lumMod val="40000"/>
              <a:lumOff val="60000"/>
            </a:schemeClr>
          </a:solidFill>
        </p:spPr>
        <p:txBody>
          <a:bodyPr wrap="square" rtlCol="0">
            <a:spAutoFit/>
          </a:bodyPr>
          <a:lstStyle/>
          <a:p>
            <a:pPr algn="ctr"/>
            <a:r>
              <a:rPr lang="en-US" b="1" dirty="0"/>
              <a:t>6 replicates we have 27.35% of difference between means </a:t>
            </a:r>
          </a:p>
        </p:txBody>
      </p:sp>
      <p:sp>
        <p:nvSpPr>
          <p:cNvPr id="46" name="TextBox 45"/>
          <p:cNvSpPr txBox="1"/>
          <p:nvPr/>
        </p:nvSpPr>
        <p:spPr>
          <a:xfrm>
            <a:off x="5183383" y="6228750"/>
            <a:ext cx="3112407" cy="646331"/>
          </a:xfrm>
          <a:prstGeom prst="rect">
            <a:avLst/>
          </a:prstGeom>
          <a:solidFill>
            <a:schemeClr val="accent1">
              <a:lumMod val="40000"/>
              <a:lumOff val="60000"/>
            </a:schemeClr>
          </a:solidFill>
        </p:spPr>
        <p:txBody>
          <a:bodyPr wrap="square" rtlCol="0">
            <a:spAutoFit/>
          </a:bodyPr>
          <a:lstStyle/>
          <a:p>
            <a:pPr algn="ctr"/>
            <a:r>
              <a:rPr lang="en-US" b="1" dirty="0"/>
              <a:t>10 replicates we have 14.815% of difference between means </a:t>
            </a:r>
          </a:p>
        </p:txBody>
      </p:sp>
      <p:grpSp>
        <p:nvGrpSpPr>
          <p:cNvPr id="52" name="Group 51"/>
          <p:cNvGrpSpPr/>
          <p:nvPr/>
        </p:nvGrpSpPr>
        <p:grpSpPr>
          <a:xfrm>
            <a:off x="3118371" y="4398643"/>
            <a:ext cx="7281646" cy="2127759"/>
            <a:chOff x="3118371" y="4398643"/>
            <a:chExt cx="7281646" cy="2127759"/>
          </a:xfrm>
        </p:grpSpPr>
        <p:grpSp>
          <p:nvGrpSpPr>
            <p:cNvPr id="37" name="Agrupar 36">
              <a:extLst>
                <a:ext uri="{FF2B5EF4-FFF2-40B4-BE49-F238E27FC236}">
                  <a16:creationId xmlns:a16="http://schemas.microsoft.com/office/drawing/2014/main" xmlns="" id="{9D788D28-2116-4732-A690-9291FE43FBD7}"/>
                </a:ext>
              </a:extLst>
            </p:cNvPr>
            <p:cNvGrpSpPr/>
            <p:nvPr/>
          </p:nvGrpSpPr>
          <p:grpSpPr>
            <a:xfrm>
              <a:off x="4340544" y="4398643"/>
              <a:ext cx="6059473" cy="2035534"/>
              <a:chOff x="4340544" y="4398643"/>
              <a:chExt cx="6059473" cy="2035534"/>
            </a:xfrm>
          </p:grpSpPr>
          <p:sp>
            <p:nvSpPr>
              <p:cNvPr id="24" name="Elipse 23">
                <a:extLst>
                  <a:ext uri="{FF2B5EF4-FFF2-40B4-BE49-F238E27FC236}">
                    <a16:creationId xmlns:a16="http://schemas.microsoft.com/office/drawing/2014/main" xmlns="" id="{F3818150-3E2B-4366-8B76-C695F73B7DBE}"/>
                  </a:ext>
                </a:extLst>
              </p:cNvPr>
              <p:cNvSpPr/>
              <p:nvPr/>
            </p:nvSpPr>
            <p:spPr>
              <a:xfrm>
                <a:off x="5280712" y="4744901"/>
                <a:ext cx="166977" cy="1067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a:extLst>
                  <a:ext uri="{FF2B5EF4-FFF2-40B4-BE49-F238E27FC236}">
                    <a16:creationId xmlns:a16="http://schemas.microsoft.com/office/drawing/2014/main" xmlns="" id="{4FEFF7A8-5B0A-4550-A499-28F960474E4E}"/>
                  </a:ext>
                </a:extLst>
              </p:cNvPr>
              <p:cNvCxnSpPr>
                <a:cxnSpLocks/>
              </p:cNvCxnSpPr>
              <p:nvPr/>
            </p:nvCxnSpPr>
            <p:spPr>
              <a:xfrm flipV="1">
                <a:off x="5542059" y="4398644"/>
                <a:ext cx="4857958" cy="1355042"/>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a16="http://schemas.microsoft.com/office/drawing/2014/main" xmlns="" id="{84A63B79-D719-4421-AE53-D9714A0F2AF4}"/>
                  </a:ext>
                </a:extLst>
              </p:cNvPr>
              <p:cNvCxnSpPr/>
              <p:nvPr/>
            </p:nvCxnSpPr>
            <p:spPr>
              <a:xfrm>
                <a:off x="10400017" y="4398643"/>
                <a:ext cx="0" cy="203553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xmlns="" id="{F1D1CB74-68E4-4954-B705-0778F5BDBB23}"/>
                  </a:ext>
                </a:extLst>
              </p:cNvPr>
              <p:cNvCxnSpPr>
                <a:cxnSpLocks/>
              </p:cNvCxnSpPr>
              <p:nvPr/>
            </p:nvCxnSpPr>
            <p:spPr>
              <a:xfrm>
                <a:off x="4340544" y="5753686"/>
                <a:ext cx="842839"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a:stCxn id="45" idx="3"/>
            </p:cNvCxnSpPr>
            <p:nvPr/>
          </p:nvCxnSpPr>
          <p:spPr>
            <a:xfrm flipV="1">
              <a:off x="3118371" y="5817326"/>
              <a:ext cx="2065012" cy="709076"/>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364200" y="4862139"/>
              <a:ext cx="8709" cy="844809"/>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332593" y="4398642"/>
            <a:ext cx="5742748" cy="2043486"/>
            <a:chOff x="4332593" y="4398642"/>
            <a:chExt cx="5742748" cy="2043486"/>
          </a:xfrm>
        </p:grpSpPr>
        <p:grpSp>
          <p:nvGrpSpPr>
            <p:cNvPr id="36" name="Agrupar 35">
              <a:extLst>
                <a:ext uri="{FF2B5EF4-FFF2-40B4-BE49-F238E27FC236}">
                  <a16:creationId xmlns:a16="http://schemas.microsoft.com/office/drawing/2014/main" xmlns="" id="{FAD89B8C-EB56-41F0-9B7D-196DE55D8723}"/>
                </a:ext>
              </a:extLst>
            </p:cNvPr>
            <p:cNvGrpSpPr/>
            <p:nvPr/>
          </p:nvGrpSpPr>
          <p:grpSpPr>
            <a:xfrm>
              <a:off x="4332593" y="4398642"/>
              <a:ext cx="5742748" cy="2043486"/>
              <a:chOff x="4332593" y="4398642"/>
              <a:chExt cx="5742748" cy="2043486"/>
            </a:xfrm>
          </p:grpSpPr>
          <p:sp>
            <p:nvSpPr>
              <p:cNvPr id="23" name="Elipse 22">
                <a:extLst>
                  <a:ext uri="{FF2B5EF4-FFF2-40B4-BE49-F238E27FC236}">
                    <a16:creationId xmlns:a16="http://schemas.microsoft.com/office/drawing/2014/main" xmlns="" id="{0C4265D0-7B23-4DF8-80CB-C7E31D204573}"/>
                  </a:ext>
                </a:extLst>
              </p:cNvPr>
              <p:cNvSpPr/>
              <p:nvPr/>
            </p:nvSpPr>
            <p:spPr>
              <a:xfrm>
                <a:off x="5686012" y="4746723"/>
                <a:ext cx="166977" cy="106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5" name="Conector de Seta Reta 24">
                <a:extLst>
                  <a:ext uri="{FF2B5EF4-FFF2-40B4-BE49-F238E27FC236}">
                    <a16:creationId xmlns:a16="http://schemas.microsoft.com/office/drawing/2014/main" xmlns="" id="{E8797FB3-58AD-467D-8270-82B3B70DDF86}"/>
                  </a:ext>
                </a:extLst>
              </p:cNvPr>
              <p:cNvCxnSpPr>
                <a:cxnSpLocks/>
              </p:cNvCxnSpPr>
              <p:nvPr/>
            </p:nvCxnSpPr>
            <p:spPr>
              <a:xfrm>
                <a:off x="4332593" y="5632999"/>
                <a:ext cx="1265126" cy="0"/>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ector de Seta Reta 31">
                <a:extLst>
                  <a:ext uri="{FF2B5EF4-FFF2-40B4-BE49-F238E27FC236}">
                    <a16:creationId xmlns:a16="http://schemas.microsoft.com/office/drawing/2014/main" xmlns="" id="{7523C346-9C89-4B80-9D6E-A046B6ED6C46}"/>
                  </a:ext>
                </a:extLst>
              </p:cNvPr>
              <p:cNvCxnSpPr>
                <a:cxnSpLocks/>
              </p:cNvCxnSpPr>
              <p:nvPr/>
            </p:nvCxnSpPr>
            <p:spPr>
              <a:xfrm flipV="1">
                <a:off x="5866134" y="4398642"/>
                <a:ext cx="4200217" cy="1207507"/>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xmlns="" id="{460874AD-CF56-42DD-B6DA-FEAC95460C0A}"/>
                  </a:ext>
                </a:extLst>
              </p:cNvPr>
              <p:cNvCxnSpPr/>
              <p:nvPr/>
            </p:nvCxnSpPr>
            <p:spPr>
              <a:xfrm>
                <a:off x="10075341" y="4406594"/>
                <a:ext cx="0" cy="2035534"/>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a:stCxn id="46" idx="0"/>
            </p:cNvCxnSpPr>
            <p:nvPr/>
          </p:nvCxnSpPr>
          <p:spPr>
            <a:xfrm flipH="1" flipV="1">
              <a:off x="5852989" y="5706948"/>
              <a:ext cx="886598" cy="521802"/>
            </a:xfrm>
            <a:prstGeom prst="straightConnector1">
              <a:avLst/>
            </a:prstGeom>
            <a:ln w="28575">
              <a:solidFill>
                <a:srgbClr val="08B836"/>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3" idx="4"/>
            </p:cNvCxnSpPr>
            <p:nvPr/>
          </p:nvCxnSpPr>
          <p:spPr>
            <a:xfrm flipV="1">
              <a:off x="5769500" y="4853430"/>
              <a:ext cx="1" cy="720641"/>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508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4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ppt_x"/>
                                          </p:val>
                                        </p:tav>
                                        <p:tav tm="100000">
                                          <p:val>
                                            <p:strVal val="#ppt_x"/>
                                          </p:val>
                                        </p:tav>
                                      </p:tavLst>
                                    </p:anim>
                                    <p:anim calcmode="lin" valueType="num">
                                      <p:cBhvr additive="base">
                                        <p:cTn id="7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8" grpId="0" animBg="1"/>
      <p:bldP spid="28" grpId="1" animBg="1"/>
      <p:bldP spid="30" grpId="0" animBg="1"/>
      <p:bldP spid="31" grpId="0" animBg="1"/>
      <p:bldP spid="31" grpId="1" animBg="1"/>
      <p:bldP spid="39" grpId="0" animBg="1"/>
      <p:bldP spid="39" grpId="1" animBg="1"/>
      <p:bldP spid="45" grpId="0" animBg="1"/>
      <p:bldP spid="45" grpId="1" animBg="1"/>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3401649" y="405438"/>
            <a:ext cx="4836577" cy="634082"/>
          </a:xfrm>
          <a:prstGeom prst="rect">
            <a:avLst/>
          </a:prstGeom>
          <a:ln w="19050">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effectLst>
                  <a:outerShdw blurRad="38100" dist="38100" dir="2700000" algn="tl">
                    <a:srgbClr val="000000">
                      <a:alpha val="43137"/>
                    </a:srgbClr>
                  </a:outerShdw>
                </a:effectLst>
                <a:latin typeface="Arial Narrow" panose="020B0606020202030204" pitchFamily="34" charset="0"/>
              </a:rPr>
              <a:t>Important points</a:t>
            </a:r>
          </a:p>
        </p:txBody>
      </p:sp>
      <p:sp>
        <p:nvSpPr>
          <p:cNvPr id="3" name="TextBox 2"/>
          <p:cNvSpPr txBox="1"/>
          <p:nvPr/>
        </p:nvSpPr>
        <p:spPr>
          <a:xfrm>
            <a:off x="879894" y="1486265"/>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❶ </a:t>
            </a:r>
            <a:r>
              <a:rPr lang="en-US" b="1" dirty="0">
                <a:latin typeface="Arial Narrow" panose="020B0606020202030204" pitchFamily="34" charset="0"/>
              </a:rPr>
              <a:t>This ITSEPG workbook was designed for data needing a transformation and inverse transformation for estimating experimental power. The QPDOL.exe workbook may be helpful to determine if a transformation is needed to help normalize data for analysis, and if so, ITSEPG should be helpful for graphing the inverse transformed data.</a:t>
            </a:r>
          </a:p>
        </p:txBody>
      </p:sp>
      <p:sp>
        <p:nvSpPr>
          <p:cNvPr id="5" name="TextBox 4"/>
          <p:cNvSpPr txBox="1"/>
          <p:nvPr/>
        </p:nvSpPr>
        <p:spPr>
          <a:xfrm>
            <a:off x="879894" y="2808493"/>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❷ </a:t>
            </a:r>
            <a:r>
              <a:rPr lang="en-US" b="1" dirty="0">
                <a:latin typeface="Arial Narrow" panose="020B0606020202030204" pitchFamily="34" charset="0"/>
              </a:rPr>
              <a:t>A basic assumption of Analysis of Variance is that variances are equal. While it may not be possible to prove variances are not equal, it is sometimes obvious that variation increases proportional to the mean.  For instance, as birds grow, they become more variable. Therefore calculations in ITSEPG are produced for both constant absolute variation and constant coefficient of variation models.</a:t>
            </a:r>
          </a:p>
        </p:txBody>
      </p:sp>
      <p:sp>
        <p:nvSpPr>
          <p:cNvPr id="6" name="TextBox 5"/>
          <p:cNvSpPr txBox="1"/>
          <p:nvPr/>
        </p:nvSpPr>
        <p:spPr>
          <a:xfrm>
            <a:off x="879894" y="4130722"/>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❸ </a:t>
            </a:r>
            <a:r>
              <a:rPr lang="en-US" b="1" dirty="0">
                <a:latin typeface="Arial Narrow" panose="020B0606020202030204" pitchFamily="34" charset="0"/>
              </a:rPr>
              <a:t>ITSEPG.xls is a planning tool. While it may be intuitive that having more replication improves the chances of finding statistically significant differences, in reality the determined p-value “is what it is.” Planning an experiment with a large number of replicates should not influence the determined p-value and should not be interpreted as doing so.</a:t>
            </a:r>
          </a:p>
        </p:txBody>
      </p:sp>
    </p:spTree>
    <p:extLst>
      <p:ext uri="{BB962C8B-B14F-4D97-AF65-F5344CB8AC3E}">
        <p14:creationId xmlns:p14="http://schemas.microsoft.com/office/powerpoint/2010/main" val="320214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7828" y="0"/>
            <a:ext cx="7963851" cy="5530034"/>
          </a:xfrm>
          <a:prstGeom prst="rect">
            <a:avLst/>
          </a:prstGeom>
        </p:spPr>
      </p:pic>
      <p:sp>
        <p:nvSpPr>
          <p:cNvPr id="3" name="TextBox 2"/>
          <p:cNvSpPr txBox="1"/>
          <p:nvPr/>
        </p:nvSpPr>
        <p:spPr>
          <a:xfrm>
            <a:off x="250085" y="4877067"/>
            <a:ext cx="1511338" cy="584775"/>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❶</a:t>
            </a:r>
            <a:r>
              <a:rPr lang="en-US" sz="1600" b="1" dirty="0">
                <a:solidFill>
                  <a:schemeClr val="accent6">
                    <a:lumMod val="50000"/>
                  </a:schemeClr>
                </a:solidFill>
              </a:rPr>
              <a:t>Spreadsheet</a:t>
            </a:r>
          </a:p>
          <a:p>
            <a:pPr algn="ctr"/>
            <a:r>
              <a:rPr lang="en-US" sz="1600" b="1" dirty="0">
                <a:solidFill>
                  <a:schemeClr val="accent6">
                    <a:lumMod val="50000"/>
                  </a:schemeClr>
                </a:solidFill>
              </a:rPr>
              <a:t>Home</a:t>
            </a:r>
          </a:p>
        </p:txBody>
      </p:sp>
      <p:sp>
        <p:nvSpPr>
          <p:cNvPr id="6" name="TextBox 5"/>
          <p:cNvSpPr txBox="1"/>
          <p:nvPr/>
        </p:nvSpPr>
        <p:spPr>
          <a:xfrm>
            <a:off x="3841871" y="5827735"/>
            <a:ext cx="1854680" cy="830997"/>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❸</a:t>
            </a:r>
            <a:r>
              <a:rPr lang="en-US" sz="1600" b="1" dirty="0">
                <a:solidFill>
                  <a:schemeClr val="accent6">
                    <a:lumMod val="50000"/>
                  </a:schemeClr>
                </a:solidFill>
              </a:rPr>
              <a:t>Spreadsheet</a:t>
            </a:r>
          </a:p>
          <a:p>
            <a:pPr algn="ctr"/>
            <a:r>
              <a:rPr lang="en-US" sz="1600" b="1" dirty="0">
                <a:solidFill>
                  <a:schemeClr val="accent6">
                    <a:lumMod val="50000"/>
                  </a:schemeClr>
                </a:solidFill>
              </a:rPr>
              <a:t> Calculation of Test Power</a:t>
            </a:r>
          </a:p>
        </p:txBody>
      </p:sp>
      <p:sp>
        <p:nvSpPr>
          <p:cNvPr id="8" name="TextBox 7"/>
          <p:cNvSpPr txBox="1"/>
          <p:nvPr/>
        </p:nvSpPr>
        <p:spPr>
          <a:xfrm>
            <a:off x="6297808" y="5890106"/>
            <a:ext cx="2214744" cy="584775"/>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❹</a:t>
            </a:r>
            <a:r>
              <a:rPr lang="en-US" sz="1600" b="1" dirty="0">
                <a:solidFill>
                  <a:schemeClr val="accent6">
                    <a:lumMod val="50000"/>
                  </a:schemeClr>
                </a:solidFill>
              </a:rPr>
              <a:t>Spreadsheet Inputs &amp; Notes</a:t>
            </a:r>
          </a:p>
        </p:txBody>
      </p:sp>
      <p:cxnSp>
        <p:nvCxnSpPr>
          <p:cNvPr id="7" name="Straight Arrow Connector 6"/>
          <p:cNvCxnSpPr/>
          <p:nvPr/>
        </p:nvCxnSpPr>
        <p:spPr>
          <a:xfrm flipV="1">
            <a:off x="1761423" y="5392215"/>
            <a:ext cx="552561" cy="22948"/>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572997" y="5542189"/>
            <a:ext cx="1881943" cy="1020249"/>
            <a:chOff x="1564205" y="5609565"/>
            <a:chExt cx="1881943" cy="1020249"/>
          </a:xfrm>
        </p:grpSpPr>
        <p:sp>
          <p:nvSpPr>
            <p:cNvPr id="5" name="TextBox 4"/>
            <p:cNvSpPr txBox="1"/>
            <p:nvPr/>
          </p:nvSpPr>
          <p:spPr>
            <a:xfrm>
              <a:off x="1564205" y="6045039"/>
              <a:ext cx="1499558" cy="584775"/>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❷</a:t>
              </a:r>
              <a:r>
                <a:rPr lang="en-US" sz="1600" b="1" dirty="0">
                  <a:solidFill>
                    <a:schemeClr val="accent6">
                      <a:lumMod val="50000"/>
                    </a:schemeClr>
                  </a:solidFill>
                </a:rPr>
                <a:t>Spreadsheet Introduction</a:t>
              </a:r>
            </a:p>
          </p:txBody>
        </p:sp>
        <p:cxnSp>
          <p:nvCxnSpPr>
            <p:cNvPr id="11" name="Straight Arrow Connector 10"/>
            <p:cNvCxnSpPr>
              <a:stCxn id="5" idx="0"/>
            </p:cNvCxnSpPr>
            <p:nvPr/>
          </p:nvCxnSpPr>
          <p:spPr>
            <a:xfrm flipV="1">
              <a:off x="2313984" y="5609565"/>
              <a:ext cx="1132164" cy="43547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V="1">
            <a:off x="4769211" y="5516884"/>
            <a:ext cx="5276" cy="307157"/>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303248" y="5516884"/>
            <a:ext cx="980544" cy="37322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295505" y="4963543"/>
            <a:ext cx="2761479" cy="584775"/>
            <a:chOff x="9269128" y="4943755"/>
            <a:chExt cx="2761479" cy="584775"/>
          </a:xfrm>
        </p:grpSpPr>
        <p:sp>
          <p:nvSpPr>
            <p:cNvPr id="10" name="TextBox 9"/>
            <p:cNvSpPr txBox="1"/>
            <p:nvPr/>
          </p:nvSpPr>
          <p:spPr>
            <a:xfrm>
              <a:off x="9815863" y="4943755"/>
              <a:ext cx="2214744" cy="584775"/>
            </a:xfrm>
            <a:prstGeom prst="rect">
              <a:avLst/>
            </a:prstGeom>
            <a:solidFill>
              <a:schemeClr val="accent6">
                <a:lumMod val="50000"/>
              </a:schemeClr>
            </a:solidFill>
            <a:ln w="28575">
              <a:solidFill>
                <a:schemeClr val="accent6">
                  <a:lumMod val="50000"/>
                </a:schemeClr>
              </a:solidFill>
            </a:ln>
          </p:spPr>
          <p:txBody>
            <a:bodyPr wrap="square" rtlCol="0">
              <a:spAutoFit/>
            </a:bodyPr>
            <a:lstStyle/>
            <a:p>
              <a:pPr algn="ctr"/>
              <a:r>
                <a:rPr lang="en-US" sz="1600" b="1" baseline="30000" dirty="0">
                  <a:solidFill>
                    <a:schemeClr val="bg1"/>
                  </a:solidFill>
                </a:rPr>
                <a:t>❺</a:t>
              </a:r>
              <a:r>
                <a:rPr lang="en-US" sz="1600" b="1" dirty="0">
                  <a:solidFill>
                    <a:schemeClr val="bg1"/>
                  </a:solidFill>
                </a:rPr>
                <a:t>Spreadsheets EP Data Inverse Transformation</a:t>
              </a:r>
            </a:p>
          </p:txBody>
        </p:sp>
        <p:cxnSp>
          <p:nvCxnSpPr>
            <p:cNvPr id="19" name="Straight Arrow Connector 18"/>
            <p:cNvCxnSpPr/>
            <p:nvPr/>
          </p:nvCxnSpPr>
          <p:spPr>
            <a:xfrm flipH="1" flipV="1">
              <a:off x="9269128" y="5303520"/>
              <a:ext cx="546736" cy="962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51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821602" y="382387"/>
            <a:ext cx="4738254" cy="590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497295" y="1358860"/>
            <a:ext cx="11386868" cy="4139595"/>
          </a:xfrm>
          <a:prstGeom prst="rect">
            <a:avLst/>
          </a:prstGeom>
          <a:noFill/>
        </p:spPr>
        <p:txBody>
          <a:bodyPr wrap="square" rtlCol="0">
            <a:spAutoFit/>
          </a:bodyPr>
          <a:lstStyle/>
          <a:p>
            <a:pPr algn="just">
              <a:lnSpc>
                <a:spcPct val="150000"/>
              </a:lnSpc>
              <a:spcBef>
                <a:spcPts val="600"/>
              </a:spcBef>
              <a:spcAft>
                <a:spcPts val="600"/>
              </a:spcAft>
            </a:pPr>
            <a:r>
              <a:rPr lang="en-US" b="1" dirty="0"/>
              <a:t>Determining experimental power for planning purposes by it's very nature is a risky business.  Experiments are planned because we don't know what the results will be!  We hope that the means and variances of control and treated groups will be similar to previous experiments, but that can't be assumed.</a:t>
            </a:r>
          </a:p>
          <a:p>
            <a:pPr algn="just">
              <a:lnSpc>
                <a:spcPct val="150000"/>
              </a:lnSpc>
              <a:spcBef>
                <a:spcPts val="600"/>
              </a:spcBef>
              <a:spcAft>
                <a:spcPts val="600"/>
              </a:spcAft>
            </a:pPr>
            <a:r>
              <a:rPr lang="en-US" b="1" dirty="0"/>
              <a:t>There is always the possibility that any imposed treatments will affect individuals differently, changing the variation between treatment groups. Sometimes the data is not "normally" distributed, e.g. frequency distributions do not resemble bell shaped curves.</a:t>
            </a:r>
          </a:p>
          <a:p>
            <a:pPr algn="just">
              <a:lnSpc>
                <a:spcPct val="150000"/>
              </a:lnSpc>
              <a:spcBef>
                <a:spcPts val="600"/>
              </a:spcBef>
              <a:spcAft>
                <a:spcPts val="600"/>
              </a:spcAft>
            </a:pPr>
            <a:r>
              <a:rPr lang="en-US" b="1" dirty="0"/>
              <a:t>To properly analyze non-normal data, some transformation is needed to make it appear normal.  QQ Plots may be helpful to see if a given transformation will make the data more "normal" and improve the accuracy of probability estimates using analyses of variance. </a:t>
            </a:r>
          </a:p>
        </p:txBody>
      </p:sp>
    </p:spTree>
    <p:extLst>
      <p:ext uri="{BB962C8B-B14F-4D97-AF65-F5344CB8AC3E}">
        <p14:creationId xmlns:p14="http://schemas.microsoft.com/office/powerpoint/2010/main" val="391898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821602" y="382387"/>
            <a:ext cx="4738254" cy="590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497295" y="1358860"/>
            <a:ext cx="11386868" cy="4139595"/>
          </a:xfrm>
          <a:prstGeom prst="rect">
            <a:avLst/>
          </a:prstGeom>
          <a:noFill/>
        </p:spPr>
        <p:txBody>
          <a:bodyPr wrap="square" rtlCol="0">
            <a:spAutoFit/>
          </a:bodyPr>
          <a:lstStyle/>
          <a:p>
            <a:pPr algn="just">
              <a:lnSpc>
                <a:spcPct val="150000"/>
              </a:lnSpc>
              <a:spcBef>
                <a:spcPts val="600"/>
              </a:spcBef>
              <a:spcAft>
                <a:spcPts val="600"/>
              </a:spcAft>
            </a:pPr>
            <a:r>
              <a:rPr lang="en-US" b="1" dirty="0"/>
              <a:t>Determining experimental power for planning purposes by it's very nature is a risky business.  Experiments are planned because we don't know what the results will be!  We hope that the means and variances of control and treated groups will be similar to previous experiments, but that can't be assumed.</a:t>
            </a:r>
          </a:p>
          <a:p>
            <a:pPr algn="just">
              <a:lnSpc>
                <a:spcPct val="150000"/>
              </a:lnSpc>
              <a:spcBef>
                <a:spcPts val="600"/>
              </a:spcBef>
              <a:spcAft>
                <a:spcPts val="600"/>
              </a:spcAft>
            </a:pPr>
            <a:r>
              <a:rPr lang="en-US" b="1" dirty="0"/>
              <a:t>There is always the possibility that any imposed treatments will affect individuals differently, changing the variation between treatment groups. Sometimes the data is not "normally" distributed, e.g. frequency distributions do not resemble bell shaped curves.</a:t>
            </a:r>
          </a:p>
          <a:p>
            <a:pPr algn="just">
              <a:lnSpc>
                <a:spcPct val="150000"/>
              </a:lnSpc>
              <a:spcBef>
                <a:spcPts val="600"/>
              </a:spcBef>
              <a:spcAft>
                <a:spcPts val="600"/>
              </a:spcAft>
            </a:pPr>
            <a:r>
              <a:rPr lang="en-US" b="1" dirty="0"/>
              <a:t>To properly analyze non-normal data, some transformation is needed to make it appear normal.  QQ Plots may be helpful to see if a given transformation will make the data more "normal" and improve the accuracy of probability estimates using analyses of variance. </a:t>
            </a:r>
          </a:p>
        </p:txBody>
      </p:sp>
    </p:spTree>
    <p:extLst>
      <p:ext uri="{BB962C8B-B14F-4D97-AF65-F5344CB8AC3E}">
        <p14:creationId xmlns:p14="http://schemas.microsoft.com/office/powerpoint/2010/main" val="157630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821602" y="382387"/>
            <a:ext cx="4738254" cy="590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497295" y="1358860"/>
            <a:ext cx="11386868" cy="4139595"/>
          </a:xfrm>
          <a:prstGeom prst="rect">
            <a:avLst/>
          </a:prstGeom>
          <a:noFill/>
        </p:spPr>
        <p:txBody>
          <a:bodyPr wrap="square" rtlCol="0">
            <a:spAutoFit/>
          </a:bodyPr>
          <a:lstStyle/>
          <a:p>
            <a:pPr algn="just">
              <a:lnSpc>
                <a:spcPct val="150000"/>
              </a:lnSpc>
              <a:spcBef>
                <a:spcPts val="600"/>
              </a:spcBef>
              <a:spcAft>
                <a:spcPts val="600"/>
              </a:spcAft>
            </a:pPr>
            <a:r>
              <a:rPr lang="en-US" b="1" dirty="0"/>
              <a:t>Determining experimental power for planning purposes is, by its very nature, a risky business. Experiments are planned because we don't know what the results will be! We hope that the means and variances of control and treated groups will be similar to previous experiments, but that can't be assumed.</a:t>
            </a:r>
          </a:p>
          <a:p>
            <a:pPr algn="just">
              <a:lnSpc>
                <a:spcPct val="150000"/>
              </a:lnSpc>
              <a:spcBef>
                <a:spcPts val="600"/>
              </a:spcBef>
              <a:spcAft>
                <a:spcPts val="600"/>
              </a:spcAft>
            </a:pPr>
            <a:r>
              <a:rPr lang="en-US" b="1" dirty="0"/>
              <a:t>There is always the possibility that any imposed treatments will affect individuals differently, changing the variation between treatment groups. Sometimes the data is not "normally" distributed, e.g., frequency distributions do not resemble bell shaped curves.</a:t>
            </a:r>
          </a:p>
          <a:p>
            <a:pPr algn="just">
              <a:lnSpc>
                <a:spcPct val="150000"/>
              </a:lnSpc>
              <a:spcBef>
                <a:spcPts val="600"/>
              </a:spcBef>
              <a:spcAft>
                <a:spcPts val="600"/>
              </a:spcAft>
            </a:pPr>
            <a:r>
              <a:rPr lang="en-US" b="1" dirty="0"/>
              <a:t>To properly analyze non-normal data, some transformation is needed to make it appear normal. QQ Plots may be helpful to see if a given transformation will make the data more "normal" and improve the accuracy of probability estimates using analyses of variance. </a:t>
            </a:r>
          </a:p>
        </p:txBody>
      </p:sp>
    </p:spTree>
    <p:extLst>
      <p:ext uri="{BB962C8B-B14F-4D97-AF65-F5344CB8AC3E}">
        <p14:creationId xmlns:p14="http://schemas.microsoft.com/office/powerpoint/2010/main" val="92957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875500" y="99752"/>
            <a:ext cx="4202707"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5"/>
          <p:cNvSpPr txBox="1"/>
          <p:nvPr/>
        </p:nvSpPr>
        <p:spPr>
          <a:xfrm>
            <a:off x="465667" y="634082"/>
            <a:ext cx="11176000" cy="3970318"/>
          </a:xfrm>
          <a:prstGeom prst="rect">
            <a:avLst/>
          </a:prstGeom>
          <a:noFill/>
        </p:spPr>
        <p:txBody>
          <a:bodyPr wrap="square" rtlCol="0">
            <a:spAutoFit/>
          </a:bodyPr>
          <a:lstStyle/>
          <a:p>
            <a:pPr algn="just">
              <a:lnSpc>
                <a:spcPct val="150000"/>
              </a:lnSpc>
            </a:pPr>
            <a:r>
              <a:rPr lang="en-US" b="1" dirty="0"/>
              <a:t>Whenever non-normal data is transformed to make it normal for analyses of variance,  the scales are changed and it becomes difficult to visualize how differences in the original data relate to differences in the transformed data.  The example below is for Blood Uric Acid levels in chickens.</a:t>
            </a:r>
          </a:p>
          <a:p>
            <a:pPr algn="just">
              <a:lnSpc>
                <a:spcPct val="150000"/>
              </a:lnSpc>
            </a:pPr>
            <a:r>
              <a:rPr lang="en-US" b="1" dirty="0"/>
              <a:t>The QQ Plot R</a:t>
            </a:r>
            <a:r>
              <a:rPr lang="en-US" b="1" baseline="30000" dirty="0"/>
              <a:t>2</a:t>
            </a:r>
            <a:r>
              <a:rPr lang="en-US" b="1" dirty="0"/>
              <a:t> is improved from 0.91 to 0.99 by taking the log</a:t>
            </a:r>
            <a:r>
              <a:rPr lang="en-US" b="1" baseline="-25000" dirty="0"/>
              <a:t>10</a:t>
            </a:r>
            <a:r>
              <a:rPr lang="en-US" b="1" dirty="0"/>
              <a:t> of the original data. When the log of the individual data (Minimum or Maximum for instance) is taken and 10 is raised to that power (the inverse transformation), the result is exactly the same as the starting value.</a:t>
            </a:r>
          </a:p>
          <a:p>
            <a:pPr algn="just">
              <a:lnSpc>
                <a:spcPct val="150000"/>
              </a:lnSpc>
            </a:pPr>
            <a:r>
              <a:rPr lang="en-US" b="1" dirty="0"/>
              <a:t>However, this is not true for the mean or other descriptive statistics.  Not only are the mean and inverse transformed mean different, but the lower and upper 90 % confidence limits for the inverse transformed mean are no longer equally distant from the mean.      </a:t>
            </a:r>
            <a:r>
              <a:rPr lang="en-US" sz="2000" b="1" dirty="0"/>
              <a:t> </a:t>
            </a:r>
            <a:r>
              <a:rPr lang="en-US" sz="1400" b="1" dirty="0">
                <a:solidFill>
                  <a:srgbClr val="C00000"/>
                </a:solidFill>
              </a:rPr>
              <a:t>(See Table below)</a:t>
            </a:r>
            <a:r>
              <a:rPr lang="en-US" sz="2000" b="1" dirty="0">
                <a:solidFill>
                  <a:srgbClr val="C00000"/>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1144533405"/>
              </p:ext>
            </p:extLst>
          </p:nvPr>
        </p:nvGraphicFramePr>
        <p:xfrm>
          <a:off x="1018821" y="4387530"/>
          <a:ext cx="10249986" cy="2098764"/>
        </p:xfrm>
        <a:graphic>
          <a:graphicData uri="http://schemas.openxmlformats.org/drawingml/2006/table">
            <a:tbl>
              <a:tblPr>
                <a:tableStyleId>{5C22544A-7EE6-4342-B048-85BDC9FD1C3A}</a:tableStyleId>
              </a:tblPr>
              <a:tblGrid>
                <a:gridCol w="946847">
                  <a:extLst>
                    <a:ext uri="{9D8B030D-6E8A-4147-A177-3AD203B41FA5}">
                      <a16:colId xmlns:a16="http://schemas.microsoft.com/office/drawing/2014/main" xmlns="" val="2120483521"/>
                    </a:ext>
                  </a:extLst>
                </a:gridCol>
                <a:gridCol w="913034">
                  <a:extLst>
                    <a:ext uri="{9D8B030D-6E8A-4147-A177-3AD203B41FA5}">
                      <a16:colId xmlns:a16="http://schemas.microsoft.com/office/drawing/2014/main" xmlns="" val="1477400341"/>
                    </a:ext>
                  </a:extLst>
                </a:gridCol>
                <a:gridCol w="926859">
                  <a:extLst>
                    <a:ext uri="{9D8B030D-6E8A-4147-A177-3AD203B41FA5}">
                      <a16:colId xmlns:a16="http://schemas.microsoft.com/office/drawing/2014/main" xmlns="" val="99587917"/>
                    </a:ext>
                  </a:extLst>
                </a:gridCol>
                <a:gridCol w="933021">
                  <a:extLst>
                    <a:ext uri="{9D8B030D-6E8A-4147-A177-3AD203B41FA5}">
                      <a16:colId xmlns:a16="http://schemas.microsoft.com/office/drawing/2014/main" xmlns="" val="1312512191"/>
                    </a:ext>
                  </a:extLst>
                </a:gridCol>
                <a:gridCol w="1115921">
                  <a:extLst>
                    <a:ext uri="{9D8B030D-6E8A-4147-A177-3AD203B41FA5}">
                      <a16:colId xmlns:a16="http://schemas.microsoft.com/office/drawing/2014/main" xmlns="" val="1684948773"/>
                    </a:ext>
                  </a:extLst>
                </a:gridCol>
                <a:gridCol w="1457846">
                  <a:extLst>
                    <a:ext uri="{9D8B030D-6E8A-4147-A177-3AD203B41FA5}">
                      <a16:colId xmlns:a16="http://schemas.microsoft.com/office/drawing/2014/main" xmlns="" val="3427940088"/>
                    </a:ext>
                  </a:extLst>
                </a:gridCol>
                <a:gridCol w="943292">
                  <a:extLst>
                    <a:ext uri="{9D8B030D-6E8A-4147-A177-3AD203B41FA5}">
                      <a16:colId xmlns:a16="http://schemas.microsoft.com/office/drawing/2014/main" xmlns="" val="2246579701"/>
                    </a:ext>
                  </a:extLst>
                </a:gridCol>
                <a:gridCol w="896983">
                  <a:extLst>
                    <a:ext uri="{9D8B030D-6E8A-4147-A177-3AD203B41FA5}">
                      <a16:colId xmlns:a16="http://schemas.microsoft.com/office/drawing/2014/main" xmlns="" val="308029622"/>
                    </a:ext>
                  </a:extLst>
                </a:gridCol>
                <a:gridCol w="808633">
                  <a:extLst>
                    <a:ext uri="{9D8B030D-6E8A-4147-A177-3AD203B41FA5}">
                      <a16:colId xmlns:a16="http://schemas.microsoft.com/office/drawing/2014/main" xmlns="" val="2857000221"/>
                    </a:ext>
                  </a:extLst>
                </a:gridCol>
                <a:gridCol w="1307550">
                  <a:extLst>
                    <a:ext uri="{9D8B030D-6E8A-4147-A177-3AD203B41FA5}">
                      <a16:colId xmlns:a16="http://schemas.microsoft.com/office/drawing/2014/main" xmlns="" val="3569016340"/>
                    </a:ext>
                  </a:extLst>
                </a:gridCol>
              </a:tblGrid>
              <a:tr h="294158">
                <a:tc gridSpan="10">
                  <a:txBody>
                    <a:bodyPr/>
                    <a:lstStyle/>
                    <a:p>
                      <a:pPr algn="ctr" fontAlgn="b"/>
                      <a:r>
                        <a:rPr lang="en-US" sz="1600" b="1" u="none" strike="noStrike" dirty="0">
                          <a:solidFill>
                            <a:schemeClr val="bg1"/>
                          </a:solidFill>
                          <a:effectLst/>
                        </a:rPr>
                        <a:t>Descriptive statistics for the blood uric acid of 210 broiler chickens (X)</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99764044"/>
                  </a:ext>
                </a:extLst>
              </a:tr>
              <a:tr h="850844">
                <a:tc>
                  <a:txBody>
                    <a:bodyPr/>
                    <a:lstStyle/>
                    <a:p>
                      <a:pPr algn="ctr" fontAlgn="ctr"/>
                      <a:r>
                        <a:rPr lang="en-US" sz="1600" b="1" u="none" strike="noStrike" dirty="0">
                          <a:solidFill>
                            <a:schemeClr val="bg1"/>
                          </a:solidFill>
                          <a:effectLst/>
                        </a:rPr>
                        <a:t>Variable</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Minimum</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Maximum</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err="1">
                          <a:solidFill>
                            <a:schemeClr val="bg1"/>
                          </a:solidFill>
                          <a:effectLst/>
                        </a:rPr>
                        <a:t>Std</a:t>
                      </a:r>
                      <a:r>
                        <a:rPr lang="en-US" sz="1600" b="1" u="none" strike="noStrike" dirty="0">
                          <a:solidFill>
                            <a:schemeClr val="bg1"/>
                          </a:solidFill>
                          <a:effectLst/>
                        </a:rPr>
                        <a:t> Error</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err="1">
                          <a:solidFill>
                            <a:schemeClr val="bg1"/>
                          </a:solidFill>
                          <a:effectLst/>
                        </a:rPr>
                        <a:t>Std</a:t>
                      </a:r>
                      <a:r>
                        <a:rPr lang="en-US" sz="1600" b="1" u="none" strike="noStrike" dirty="0">
                          <a:solidFill>
                            <a:schemeClr val="bg1"/>
                          </a:solidFill>
                          <a:effectLst/>
                        </a:rPr>
                        <a:t> Deviation</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Lower 90% CL for Mean</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Interval</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Mean</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Interval</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Upper 90%  CL for Mean</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xmlns="" val="1294987411"/>
                  </a:ext>
                </a:extLst>
              </a:tr>
              <a:tr h="294158">
                <a:tc>
                  <a:txBody>
                    <a:bodyPr/>
                    <a:lstStyle/>
                    <a:p>
                      <a:pPr algn="l" fontAlgn="b"/>
                      <a:r>
                        <a:rPr lang="en-US" sz="1600" b="1" u="none" strike="noStrike" dirty="0">
                          <a:solidFill>
                            <a:schemeClr val="bg1"/>
                          </a:solidFill>
                          <a:effectLst/>
                        </a:rPr>
                        <a:t>X</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a:txBody>
                    <a:bodyPr/>
                    <a:lstStyle/>
                    <a:p>
                      <a:pPr algn="ctr" fontAlgn="ctr"/>
                      <a:r>
                        <a:rPr lang="en-US" sz="1600" b="1" u="none" strike="noStrike">
                          <a:solidFill>
                            <a:schemeClr val="bg1"/>
                          </a:solidFill>
                          <a:effectLst/>
                        </a:rPr>
                        <a:t>1.711</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9.374</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0.092</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1.327</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3.550</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0.151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3.701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0.151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3.852</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xmlns="" val="2680163657"/>
                  </a:ext>
                </a:extLst>
              </a:tr>
              <a:tr h="329802">
                <a:tc>
                  <a:txBody>
                    <a:bodyPr/>
                    <a:lstStyle/>
                    <a:p>
                      <a:pPr algn="l" fontAlgn="b"/>
                      <a:r>
                        <a:rPr lang="en-US" sz="1600" b="1" u="none" strike="noStrike">
                          <a:solidFill>
                            <a:schemeClr val="bg1"/>
                          </a:solidFill>
                          <a:effectLst/>
                        </a:rPr>
                        <a:t>log</a:t>
                      </a:r>
                      <a:r>
                        <a:rPr lang="en-US" sz="1600" b="1" u="none" strike="noStrike" baseline="-25000">
                          <a:solidFill>
                            <a:schemeClr val="bg1"/>
                          </a:solidFill>
                          <a:effectLst/>
                        </a:rPr>
                        <a:t>10</a:t>
                      </a:r>
                      <a:r>
                        <a:rPr lang="en-US" sz="1600" b="1" u="none" strike="noStrike">
                          <a:solidFill>
                            <a:schemeClr val="bg1"/>
                          </a:solidFill>
                          <a:effectLst/>
                        </a:rPr>
                        <a:t>X=T</a:t>
                      </a:r>
                      <a:endParaRPr lang="en-US" sz="1600" b="1" i="0" u="none" strike="noStrike">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a:txBody>
                    <a:bodyPr/>
                    <a:lstStyle/>
                    <a:p>
                      <a:pPr algn="ctr" fontAlgn="ctr"/>
                      <a:r>
                        <a:rPr lang="en-US" sz="1600" b="1" u="none" strike="noStrike">
                          <a:solidFill>
                            <a:schemeClr val="bg1"/>
                          </a:solidFill>
                          <a:effectLst/>
                        </a:rPr>
                        <a:t>0.233</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0.972</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0.010</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0.145</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0.527</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0.017</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0.543</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0.017</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0.560</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xmlns="" val="117303496"/>
                  </a:ext>
                </a:extLst>
              </a:tr>
              <a:tr h="329802">
                <a:tc>
                  <a:txBody>
                    <a:bodyPr/>
                    <a:lstStyle/>
                    <a:p>
                      <a:pPr algn="l" fontAlgn="b"/>
                      <a:r>
                        <a:rPr lang="en-US" sz="1600" b="1" u="none" strike="noStrike">
                          <a:solidFill>
                            <a:schemeClr val="bg1"/>
                          </a:solidFill>
                          <a:effectLst/>
                        </a:rPr>
                        <a:t>10</a:t>
                      </a:r>
                      <a:r>
                        <a:rPr lang="en-US" sz="1600" b="1" u="none" strike="noStrike" baseline="30000">
                          <a:solidFill>
                            <a:schemeClr val="bg1"/>
                          </a:solidFill>
                          <a:effectLst/>
                        </a:rPr>
                        <a:t>T</a:t>
                      </a:r>
                      <a:endParaRPr lang="en-US" sz="1600" b="1" i="0" u="none" strike="noStrike">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a:txBody>
                    <a:bodyPr/>
                    <a:lstStyle/>
                    <a:p>
                      <a:pPr algn="ctr" fontAlgn="ctr"/>
                      <a:r>
                        <a:rPr lang="en-US" sz="1600" b="1" u="none" strike="noStrike">
                          <a:solidFill>
                            <a:schemeClr val="bg1"/>
                          </a:solidFill>
                          <a:effectLst/>
                        </a:rPr>
                        <a:t>1.711</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9.374</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1.023</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1.397</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3.364</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0.131</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3.495</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0.136</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3.631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xmlns="" val="3001162686"/>
                  </a:ext>
                </a:extLst>
              </a:tr>
            </a:tbl>
          </a:graphicData>
        </a:graphic>
      </p:graphicFrame>
    </p:spTree>
    <p:extLst>
      <p:ext uri="{BB962C8B-B14F-4D97-AF65-F5344CB8AC3E}">
        <p14:creationId xmlns:p14="http://schemas.microsoft.com/office/powerpoint/2010/main" val="180967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455705" y="58189"/>
            <a:ext cx="5195924"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5"/>
          <p:cNvSpPr txBox="1"/>
          <p:nvPr/>
        </p:nvSpPr>
        <p:spPr>
          <a:xfrm>
            <a:off x="465667" y="634082"/>
            <a:ext cx="11176000" cy="5078313"/>
          </a:xfrm>
          <a:prstGeom prst="rect">
            <a:avLst/>
          </a:prstGeom>
          <a:noFill/>
        </p:spPr>
        <p:txBody>
          <a:bodyPr wrap="square" rtlCol="0">
            <a:spAutoFit/>
          </a:bodyPr>
          <a:lstStyle/>
          <a:p>
            <a:pPr algn="just">
              <a:lnSpc>
                <a:spcPct val="150000"/>
              </a:lnSpc>
            </a:pPr>
            <a:r>
              <a:rPr lang="en-US" b="1" dirty="0"/>
              <a:t>How then to relate differences in the transformed results to differences in the original data? With changes in the transformed data are direct linear functions of the changes in the original data (tables and figures below).</a:t>
            </a:r>
          </a:p>
          <a:p>
            <a:pPr algn="just">
              <a:lnSpc>
                <a:spcPct val="150000"/>
              </a:lnSpc>
            </a:pPr>
            <a:r>
              <a:rPr lang="en-US" b="1" dirty="0"/>
              <a:t>With the log</a:t>
            </a:r>
            <a:r>
              <a:rPr lang="en-US" b="1" baseline="-25000" dirty="0"/>
              <a:t>10</a:t>
            </a:r>
            <a:r>
              <a:rPr lang="en-US" b="1" dirty="0"/>
              <a:t> transformation, a 1% difference in the original data corresponds to approximately a 1.6% difference in the transformed data, etc. If the sin of the data has to be taken to make them normal, a 1% difference in the original data results in about a 1.074% change when the data are inverse transformed back to the original scale. Since the scales are related linearly, predicting the number of replicates to find a given difference should be possible by the methods used here.  Note that the linear relationship is not a perfect correlation, there is an intercept.</a:t>
            </a:r>
          </a:p>
          <a:p>
            <a:pPr algn="ctr">
              <a:lnSpc>
                <a:spcPct val="150000"/>
              </a:lnSpc>
            </a:pPr>
            <a:r>
              <a:rPr lang="en-US" b="1" dirty="0">
                <a:solidFill>
                  <a:srgbClr val="C00000"/>
                </a:solidFill>
                <a:effectLst>
                  <a:outerShdw blurRad="38100" dist="38100" dir="2700000" algn="tl">
                    <a:srgbClr val="000000">
                      <a:alpha val="43137"/>
                    </a:srgbClr>
                  </a:outerShdw>
                </a:effectLst>
              </a:rPr>
              <a:t>Nonetheless, it is always important to remember that the descriptive statistics for the transformed data cannot be directly converted to the original scale.</a:t>
            </a:r>
          </a:p>
          <a:p>
            <a:pPr algn="ctr">
              <a:lnSpc>
                <a:spcPct val="150000"/>
              </a:lnSpc>
            </a:pPr>
            <a:r>
              <a:rPr lang="en-US" b="1" dirty="0">
                <a:solidFill>
                  <a:srgbClr val="C00000"/>
                </a:solidFill>
                <a:effectLst>
                  <a:outerShdw blurRad="38100" dist="38100" dir="2700000" algn="tl">
                    <a:srgbClr val="000000">
                      <a:alpha val="43137"/>
                    </a:srgbClr>
                  </a:outerShdw>
                </a:effectLst>
              </a:rPr>
              <a:t>For example, the standard deviation for the transformed data cannot just be transformed to the original scale.  It would be more appropriate to determine the lower and upper confidence limits in the transformed data and invert those to the original scale. </a:t>
            </a:r>
          </a:p>
        </p:txBody>
      </p:sp>
    </p:spTree>
    <p:extLst>
      <p:ext uri="{BB962C8B-B14F-4D97-AF65-F5344CB8AC3E}">
        <p14:creationId xmlns:p14="http://schemas.microsoft.com/office/powerpoint/2010/main" val="85945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472734255"/>
              </p:ext>
            </p:extLst>
          </p:nvPr>
        </p:nvGraphicFramePr>
        <p:xfrm>
          <a:off x="6928483" y="401325"/>
          <a:ext cx="4626208" cy="29487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45540104"/>
              </p:ext>
            </p:extLst>
          </p:nvPr>
        </p:nvGraphicFramePr>
        <p:xfrm>
          <a:off x="479826" y="1166096"/>
          <a:ext cx="5664201" cy="1783715"/>
        </p:xfrm>
        <a:graphic>
          <a:graphicData uri="http://schemas.openxmlformats.org/drawingml/2006/table">
            <a:tbl>
              <a:tblPr>
                <a:tableStyleId>{5C22544A-7EE6-4342-B048-85BDC9FD1C3A}</a:tableStyleId>
              </a:tblPr>
              <a:tblGrid>
                <a:gridCol w="799652">
                  <a:extLst>
                    <a:ext uri="{9D8B030D-6E8A-4147-A177-3AD203B41FA5}">
                      <a16:colId xmlns:a16="http://schemas.microsoft.com/office/drawing/2014/main" xmlns="" val="3094429545"/>
                    </a:ext>
                  </a:extLst>
                </a:gridCol>
                <a:gridCol w="774266">
                  <a:extLst>
                    <a:ext uri="{9D8B030D-6E8A-4147-A177-3AD203B41FA5}">
                      <a16:colId xmlns:a16="http://schemas.microsoft.com/office/drawing/2014/main" xmlns="" val="1857082884"/>
                    </a:ext>
                  </a:extLst>
                </a:gridCol>
                <a:gridCol w="685416">
                  <a:extLst>
                    <a:ext uri="{9D8B030D-6E8A-4147-A177-3AD203B41FA5}">
                      <a16:colId xmlns:a16="http://schemas.microsoft.com/office/drawing/2014/main" xmlns="" val="3048873220"/>
                    </a:ext>
                  </a:extLst>
                </a:gridCol>
                <a:gridCol w="888502">
                  <a:extLst>
                    <a:ext uri="{9D8B030D-6E8A-4147-A177-3AD203B41FA5}">
                      <a16:colId xmlns:a16="http://schemas.microsoft.com/office/drawing/2014/main" xmlns="" val="220111419"/>
                    </a:ext>
                  </a:extLst>
                </a:gridCol>
                <a:gridCol w="409346">
                  <a:extLst>
                    <a:ext uri="{9D8B030D-6E8A-4147-A177-3AD203B41FA5}">
                      <a16:colId xmlns:a16="http://schemas.microsoft.com/office/drawing/2014/main" xmlns="" val="918216268"/>
                    </a:ext>
                  </a:extLst>
                </a:gridCol>
                <a:gridCol w="1231210">
                  <a:extLst>
                    <a:ext uri="{9D8B030D-6E8A-4147-A177-3AD203B41FA5}">
                      <a16:colId xmlns:a16="http://schemas.microsoft.com/office/drawing/2014/main" xmlns="" val="3951706011"/>
                    </a:ext>
                  </a:extLst>
                </a:gridCol>
                <a:gridCol w="875809">
                  <a:extLst>
                    <a:ext uri="{9D8B030D-6E8A-4147-A177-3AD203B41FA5}">
                      <a16:colId xmlns:a16="http://schemas.microsoft.com/office/drawing/2014/main" xmlns="" val="4106129106"/>
                    </a:ext>
                  </a:extLst>
                </a:gridCol>
              </a:tblGrid>
              <a:tr h="228600">
                <a:tc rowSpan="2">
                  <a:txBody>
                    <a:bodyPr/>
                    <a:lstStyle/>
                    <a:p>
                      <a:pPr algn="ctr" fontAlgn="ctr"/>
                      <a:r>
                        <a:rPr lang="en-US" sz="1100" u="none" strike="noStrike">
                          <a:effectLst/>
                        </a:rPr>
                        <a:t>% Difference</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log</a:t>
                      </a:r>
                      <a:r>
                        <a:rPr lang="en-US" sz="1100" u="none" strike="noStrike" baseline="-25000">
                          <a:effectLst/>
                        </a:rPr>
                        <a:t>10</a:t>
                      </a:r>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a:t>
                      </a:r>
                      <a:r>
                        <a:rPr lang="en-US" sz="1100" u="none" strike="noStrike" baseline="30000">
                          <a:effectLst/>
                        </a:rPr>
                        <a:t>(log10(X))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l-GR" sz="1100" b="1" u="none" strike="noStrike" dirty="0">
                          <a:solidFill>
                            <a:schemeClr val="bg1"/>
                          </a:solidFill>
                          <a:effectLst/>
                        </a:rPr>
                        <a:t>Δ </a:t>
                      </a:r>
                      <a:r>
                        <a:rPr lang="en-US" sz="1100" b="1" u="none" strike="noStrike" dirty="0">
                          <a:solidFill>
                            <a:schemeClr val="bg1"/>
                          </a:solidFill>
                          <a:effectLst/>
                        </a:rPr>
                        <a:t>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l-GR" sz="1100" b="1" u="none" strike="noStrike" dirty="0">
                          <a:solidFill>
                            <a:schemeClr val="bg1"/>
                          </a:solidFill>
                          <a:effectLst/>
                        </a:rPr>
                        <a:t>Δ 10</a:t>
                      </a:r>
                      <a:r>
                        <a:rPr lang="el-GR" sz="1100" b="1" u="none" strike="noStrike" baseline="30000" dirty="0">
                          <a:solidFill>
                            <a:schemeClr val="bg1"/>
                          </a:solidFill>
                          <a:effectLst/>
                        </a:rPr>
                        <a:t>(</a:t>
                      </a:r>
                      <a:r>
                        <a:rPr lang="en-US" sz="1100" b="1" u="none" strike="noStrike" baseline="30000" dirty="0">
                          <a:solidFill>
                            <a:schemeClr val="bg1"/>
                          </a:solidFill>
                          <a:effectLst/>
                        </a:rPr>
                        <a:t>log10(X))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xmlns="" val="4207977401"/>
                  </a:ext>
                </a:extLst>
              </a:tr>
              <a:tr h="221615">
                <a:tc vMerge="1">
                  <a:txBody>
                    <a:bodyPr/>
                    <a:lstStyle/>
                    <a:p>
                      <a:endParaRPr lang="en-US"/>
                    </a:p>
                  </a:txBody>
                  <a:tcPr/>
                </a:tc>
                <a:tc>
                  <a:txBody>
                    <a:bodyPr/>
                    <a:lstStyle/>
                    <a:p>
                      <a:pPr algn="ctr" fontAlgn="ctr"/>
                      <a:r>
                        <a:rPr lang="en-US" sz="1100" u="none" strike="noStrike">
                          <a:effectLst/>
                        </a:rPr>
                        <a:t>3.701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0.568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a:effectLst/>
                        </a:rPr>
                        <a:t>3.701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2185378729"/>
                  </a:ext>
                </a:extLst>
              </a:tr>
              <a:tr h="190500">
                <a:tc>
                  <a:txBody>
                    <a:bodyPr/>
                    <a:lstStyle/>
                    <a:p>
                      <a:pPr algn="ctr" fontAlgn="ctr"/>
                      <a:r>
                        <a:rPr lang="en-US" sz="1100" b="1" u="none" strike="noStrike" dirty="0">
                          <a:solidFill>
                            <a:srgbClr val="C00000"/>
                          </a:solidFill>
                          <a:effectLst/>
                        </a:rPr>
                        <a:t>0</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3.701</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0.568</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3.701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6.762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931383904"/>
                  </a:ext>
                </a:extLst>
              </a:tr>
              <a:tr h="190500">
                <a:tc>
                  <a:txBody>
                    <a:bodyPr/>
                    <a:lstStyle/>
                    <a:p>
                      <a:pPr algn="ctr" fontAlgn="ctr"/>
                      <a:r>
                        <a:rPr lang="en-US" sz="1100" b="1" u="none" strike="noStrike">
                          <a:solidFill>
                            <a:srgbClr val="C00000"/>
                          </a:solidFill>
                          <a:effectLst/>
                        </a:rPr>
                        <a:t>5</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3.886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0.597</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3.951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1" i="0" u="none" strike="noStrike">
                        <a:solidFill>
                          <a:srgbClr val="FA7D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13.981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27056349"/>
                  </a:ext>
                </a:extLst>
              </a:tr>
              <a:tr h="190500">
                <a:tc>
                  <a:txBody>
                    <a:bodyPr/>
                    <a:lstStyle/>
                    <a:p>
                      <a:pPr algn="ctr" fontAlgn="ctr"/>
                      <a:r>
                        <a:rPr lang="en-US" sz="1100" b="1" u="none" strike="noStrike">
                          <a:solidFill>
                            <a:srgbClr val="C00000"/>
                          </a:solidFill>
                          <a:effectLst/>
                        </a:rPr>
                        <a:t>10</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4.071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0.625</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4.218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21.687</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3475933712"/>
                  </a:ext>
                </a:extLst>
              </a:tr>
              <a:tr h="190500">
                <a:tc>
                  <a:txBody>
                    <a:bodyPr/>
                    <a:lstStyle/>
                    <a:p>
                      <a:pPr algn="ctr" fontAlgn="ctr"/>
                      <a:r>
                        <a:rPr lang="en-US" sz="1100" b="1" u="none" strike="noStrike">
                          <a:solidFill>
                            <a:srgbClr val="C00000"/>
                          </a:solidFill>
                          <a:effectLst/>
                        </a:rPr>
                        <a:t>15</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4.256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0.654</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4.504</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29.916</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3133521581"/>
                  </a:ext>
                </a:extLst>
              </a:tr>
              <a:tr h="190500">
                <a:tc>
                  <a:txBody>
                    <a:bodyPr/>
                    <a:lstStyle/>
                    <a:p>
                      <a:pPr algn="ctr" fontAlgn="ctr"/>
                      <a:r>
                        <a:rPr lang="en-US" sz="1100" b="1" u="none" strike="noStrike">
                          <a:solidFill>
                            <a:srgbClr val="C00000"/>
                          </a:solidFill>
                          <a:effectLst/>
                        </a:rPr>
                        <a:t>20</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4.441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0.682</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4.808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38.700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4134611370"/>
                  </a:ext>
                </a:extLst>
              </a:tr>
              <a:tr h="190500">
                <a:tc>
                  <a:txBody>
                    <a:bodyPr/>
                    <a:lstStyle/>
                    <a:p>
                      <a:pPr algn="ctr" fontAlgn="ctr"/>
                      <a:r>
                        <a:rPr lang="en-US" sz="1100" b="1" u="none" strike="noStrike">
                          <a:solidFill>
                            <a:srgbClr val="C00000"/>
                          </a:solidFill>
                          <a:effectLst/>
                        </a:rPr>
                        <a:t>25</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4.626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0.710</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5.133</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48.078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684951664"/>
                  </a:ext>
                </a:extLst>
              </a:tr>
              <a:tr h="190500">
                <a:tc>
                  <a:txBody>
                    <a:bodyPr/>
                    <a:lstStyle/>
                    <a:p>
                      <a:pPr algn="ctr" fontAlgn="ctr"/>
                      <a:r>
                        <a:rPr lang="en-US" sz="1100" b="1" u="none" strike="noStrike">
                          <a:solidFill>
                            <a:srgbClr val="C00000"/>
                          </a:solidFill>
                          <a:effectLst/>
                        </a:rPr>
                        <a:t>30</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4.811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0.739</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5.480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66228849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86705520"/>
              </p:ext>
            </p:extLst>
          </p:nvPr>
        </p:nvGraphicFramePr>
        <p:xfrm>
          <a:off x="479825" y="4037286"/>
          <a:ext cx="5664201" cy="1714500"/>
        </p:xfrm>
        <a:graphic>
          <a:graphicData uri="http://schemas.openxmlformats.org/drawingml/2006/table">
            <a:tbl>
              <a:tblPr>
                <a:tableStyleId>{5C22544A-7EE6-4342-B048-85BDC9FD1C3A}</a:tableStyleId>
              </a:tblPr>
              <a:tblGrid>
                <a:gridCol w="799652">
                  <a:extLst>
                    <a:ext uri="{9D8B030D-6E8A-4147-A177-3AD203B41FA5}">
                      <a16:colId xmlns:a16="http://schemas.microsoft.com/office/drawing/2014/main" xmlns="" val="2702698734"/>
                    </a:ext>
                  </a:extLst>
                </a:gridCol>
                <a:gridCol w="774266">
                  <a:extLst>
                    <a:ext uri="{9D8B030D-6E8A-4147-A177-3AD203B41FA5}">
                      <a16:colId xmlns:a16="http://schemas.microsoft.com/office/drawing/2014/main" xmlns="" val="2953890394"/>
                    </a:ext>
                  </a:extLst>
                </a:gridCol>
                <a:gridCol w="685416">
                  <a:extLst>
                    <a:ext uri="{9D8B030D-6E8A-4147-A177-3AD203B41FA5}">
                      <a16:colId xmlns:a16="http://schemas.microsoft.com/office/drawing/2014/main" xmlns="" val="3992719467"/>
                    </a:ext>
                  </a:extLst>
                </a:gridCol>
                <a:gridCol w="888502">
                  <a:extLst>
                    <a:ext uri="{9D8B030D-6E8A-4147-A177-3AD203B41FA5}">
                      <a16:colId xmlns:a16="http://schemas.microsoft.com/office/drawing/2014/main" xmlns="" val="3367910218"/>
                    </a:ext>
                  </a:extLst>
                </a:gridCol>
                <a:gridCol w="409346">
                  <a:extLst>
                    <a:ext uri="{9D8B030D-6E8A-4147-A177-3AD203B41FA5}">
                      <a16:colId xmlns:a16="http://schemas.microsoft.com/office/drawing/2014/main" xmlns="" val="4078325974"/>
                    </a:ext>
                  </a:extLst>
                </a:gridCol>
                <a:gridCol w="1231210">
                  <a:extLst>
                    <a:ext uri="{9D8B030D-6E8A-4147-A177-3AD203B41FA5}">
                      <a16:colId xmlns:a16="http://schemas.microsoft.com/office/drawing/2014/main" xmlns="" val="1904651061"/>
                    </a:ext>
                  </a:extLst>
                </a:gridCol>
                <a:gridCol w="875809">
                  <a:extLst>
                    <a:ext uri="{9D8B030D-6E8A-4147-A177-3AD203B41FA5}">
                      <a16:colId xmlns:a16="http://schemas.microsoft.com/office/drawing/2014/main" xmlns="" val="154160905"/>
                    </a:ext>
                  </a:extLst>
                </a:gridCol>
              </a:tblGrid>
              <a:tr h="190500">
                <a:tc rowSpan="2">
                  <a:txBody>
                    <a:bodyPr/>
                    <a:lstStyle/>
                    <a:p>
                      <a:pPr algn="ctr" fontAlgn="ctr"/>
                      <a:r>
                        <a:rPr lang="en-US" sz="1100" u="none" strike="noStrike">
                          <a:effectLst/>
                        </a:rPr>
                        <a:t>% Difference</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a:effectLst/>
                        </a:rPr>
                        <a:t>sin(X)</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err="1">
                          <a:effectLst/>
                        </a:rPr>
                        <a:t>asin</a:t>
                      </a:r>
                      <a:r>
                        <a:rPr lang="en-US" sz="1100" u="none" strike="noStrike" dirty="0">
                          <a:effectLst/>
                        </a:rPr>
                        <a:t>(sin(X))</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l-GR" sz="1100" b="1" u="none" strike="noStrike" dirty="0">
                          <a:solidFill>
                            <a:schemeClr val="bg1"/>
                          </a:solidFill>
                          <a:effectLst/>
                        </a:rPr>
                        <a:t>Δ </a:t>
                      </a:r>
                      <a:r>
                        <a:rPr lang="en-US" sz="1100" b="1" u="none" strike="noStrike" dirty="0">
                          <a:solidFill>
                            <a:schemeClr val="bg1"/>
                          </a:solidFill>
                          <a:effectLst/>
                        </a:rPr>
                        <a:t>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l-GR" sz="1100" b="1" u="none" strike="noStrike" dirty="0">
                          <a:solidFill>
                            <a:schemeClr val="bg1"/>
                          </a:solidFill>
                          <a:effectLst/>
                        </a:rPr>
                        <a:t>Δ </a:t>
                      </a:r>
                      <a:r>
                        <a:rPr lang="en-US" sz="1100" b="1" u="none" strike="noStrike" dirty="0" err="1">
                          <a:solidFill>
                            <a:schemeClr val="bg1"/>
                          </a:solidFill>
                          <a:effectLst/>
                        </a:rPr>
                        <a:t>asin</a:t>
                      </a:r>
                      <a:r>
                        <a:rPr lang="en-US" sz="1100" b="1" u="none" strike="noStrike" dirty="0">
                          <a:solidFill>
                            <a:schemeClr val="bg1"/>
                          </a:solidFill>
                          <a:effectLst/>
                        </a:rPr>
                        <a:t>(sin(X))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xmlns="" val="19929647"/>
                  </a:ext>
                </a:extLst>
              </a:tr>
              <a:tr h="190500">
                <a:tc vMerge="1">
                  <a:txBody>
                    <a:bodyPr/>
                    <a:lstStyle/>
                    <a:p>
                      <a:endParaRPr lang="en-US"/>
                    </a:p>
                  </a:txBody>
                  <a:tcPr/>
                </a:tc>
                <a:tc>
                  <a:txBody>
                    <a:bodyPr/>
                    <a:lstStyle/>
                    <a:p>
                      <a:pPr algn="ctr" fontAlgn="ctr"/>
                      <a:r>
                        <a:rPr lang="en-US" sz="1100" u="none" strike="noStrike">
                          <a:effectLst/>
                        </a:rPr>
                        <a:t>3.701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0.358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3.662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3894864129"/>
                  </a:ext>
                </a:extLst>
              </a:tr>
              <a:tr h="190500">
                <a:tc>
                  <a:txBody>
                    <a:bodyPr/>
                    <a:lstStyle/>
                    <a:p>
                      <a:pPr algn="ctr" fontAlgn="ctr"/>
                      <a:r>
                        <a:rPr lang="en-US" sz="1100" b="1" u="none" strike="noStrike" dirty="0">
                          <a:solidFill>
                            <a:srgbClr val="C00000"/>
                          </a:solidFill>
                          <a:effectLst/>
                        </a:rPr>
                        <a:t>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3.701</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0.358</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3.662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5.256</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2998222234"/>
                  </a:ext>
                </a:extLst>
              </a:tr>
              <a:tr h="190500">
                <a:tc>
                  <a:txBody>
                    <a:bodyPr/>
                    <a:lstStyle/>
                    <a:p>
                      <a:pPr algn="ctr" fontAlgn="ctr"/>
                      <a:r>
                        <a:rPr lang="en-US" sz="1100" b="1" u="none" strike="noStrike" dirty="0">
                          <a:solidFill>
                            <a:srgbClr val="C00000"/>
                          </a:solidFill>
                          <a:effectLst/>
                        </a:rPr>
                        <a:t>5</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3.886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0.376</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3.855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10.553</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2646062502"/>
                  </a:ext>
                </a:extLst>
              </a:tr>
              <a:tr h="190500">
                <a:tc>
                  <a:txBody>
                    <a:bodyPr/>
                    <a:lstStyle/>
                    <a:p>
                      <a:pPr algn="ctr" fontAlgn="ctr"/>
                      <a:r>
                        <a:rPr lang="en-US" sz="1100" b="1" u="none" strike="noStrike" dirty="0">
                          <a:solidFill>
                            <a:srgbClr val="C00000"/>
                          </a:solidFill>
                          <a:effectLst/>
                        </a:rPr>
                        <a:t>10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4.071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0.394</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4.049</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15.895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3726416218"/>
                  </a:ext>
                </a:extLst>
              </a:tr>
              <a:tr h="190500">
                <a:tc>
                  <a:txBody>
                    <a:bodyPr/>
                    <a:lstStyle/>
                    <a:p>
                      <a:pPr algn="ctr" fontAlgn="ctr"/>
                      <a:r>
                        <a:rPr lang="en-US" sz="1100" b="1" u="none" strike="noStrike" dirty="0">
                          <a:solidFill>
                            <a:srgbClr val="C00000"/>
                          </a:solidFill>
                          <a:effectLst/>
                        </a:rPr>
                        <a:t>15</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4.256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0.412</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4.244</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21.284</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648338677"/>
                  </a:ext>
                </a:extLst>
              </a:tr>
              <a:tr h="190500">
                <a:tc>
                  <a:txBody>
                    <a:bodyPr/>
                    <a:lstStyle/>
                    <a:p>
                      <a:pPr algn="ctr" fontAlgn="ctr"/>
                      <a:r>
                        <a:rPr lang="en-US" sz="1100" b="1" u="none" strike="noStrike" dirty="0">
                          <a:solidFill>
                            <a:srgbClr val="C00000"/>
                          </a:solidFill>
                          <a:effectLst/>
                        </a:rPr>
                        <a:t>20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4.441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0.430</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4.442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26.725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405030007"/>
                  </a:ext>
                </a:extLst>
              </a:tr>
              <a:tr h="190500">
                <a:tc>
                  <a:txBody>
                    <a:bodyPr/>
                    <a:lstStyle/>
                    <a:p>
                      <a:pPr algn="ctr" fontAlgn="ctr"/>
                      <a:r>
                        <a:rPr lang="en-US" sz="1100" b="1" u="none" strike="noStrike" dirty="0">
                          <a:solidFill>
                            <a:srgbClr val="C00000"/>
                          </a:solidFill>
                          <a:effectLst/>
                        </a:rPr>
                        <a:t>25</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4.626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0.448</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4.641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32.220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3657380491"/>
                  </a:ext>
                </a:extLst>
              </a:tr>
              <a:tr h="190500">
                <a:tc>
                  <a:txBody>
                    <a:bodyPr/>
                    <a:lstStyle/>
                    <a:p>
                      <a:pPr algn="ctr" fontAlgn="ctr"/>
                      <a:r>
                        <a:rPr lang="en-US" sz="1100" b="1" u="none" strike="noStrike" dirty="0">
                          <a:solidFill>
                            <a:srgbClr val="C00000"/>
                          </a:solidFill>
                          <a:effectLst/>
                        </a:rPr>
                        <a:t>30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4.811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0.466</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4.842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xmlns="" val="191056004"/>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470143156"/>
              </p:ext>
            </p:extLst>
          </p:nvPr>
        </p:nvGraphicFramePr>
        <p:xfrm>
          <a:off x="6928483" y="3618532"/>
          <a:ext cx="4626208" cy="2552008"/>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9875520" y="1091739"/>
            <a:ext cx="490451"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191403" y="4806141"/>
            <a:ext cx="490451"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12871" y="388506"/>
            <a:ext cx="5623384" cy="369332"/>
          </a:xfrm>
          <a:prstGeom prst="rect">
            <a:avLst/>
          </a:prstGeom>
          <a:solidFill>
            <a:schemeClr val="accent6">
              <a:lumMod val="50000"/>
            </a:schemeClr>
          </a:solidFill>
          <a:ln>
            <a:solidFill>
              <a:schemeClr val="accent1">
                <a:lumMod val="40000"/>
                <a:lumOff val="60000"/>
              </a:schemeClr>
            </a:solidFill>
          </a:ln>
        </p:spPr>
        <p:txBody>
          <a:bodyPr wrap="square" rtlCol="0">
            <a:spAutoFit/>
          </a:bodyPr>
          <a:lstStyle/>
          <a:p>
            <a:pPr algn="ctr"/>
            <a:r>
              <a:rPr lang="en-US" b="1" dirty="0">
                <a:solidFill>
                  <a:schemeClr val="bg1"/>
                </a:solidFill>
              </a:rPr>
              <a:t>Difference between original data vs transformation data</a:t>
            </a:r>
            <a:endParaRPr lang="en-US" b="1" baseline="-25000" dirty="0">
              <a:solidFill>
                <a:schemeClr val="bg1"/>
              </a:solidFill>
            </a:endParaRPr>
          </a:p>
        </p:txBody>
      </p:sp>
      <p:sp>
        <p:nvSpPr>
          <p:cNvPr id="15" name="TextBox 14"/>
          <p:cNvSpPr txBox="1"/>
          <p:nvPr/>
        </p:nvSpPr>
        <p:spPr>
          <a:xfrm>
            <a:off x="8024409" y="1211873"/>
            <a:ext cx="820333" cy="369332"/>
          </a:xfrm>
          <a:prstGeom prst="rect">
            <a:avLst/>
          </a:prstGeom>
          <a:solidFill>
            <a:schemeClr val="accent6">
              <a:lumMod val="50000"/>
            </a:schemeClr>
          </a:solidFill>
        </p:spPr>
        <p:txBody>
          <a:bodyPr wrap="square" rtlCol="0">
            <a:spAutoFit/>
          </a:bodyPr>
          <a:lstStyle/>
          <a:p>
            <a:pPr algn="ctr"/>
            <a:r>
              <a:rPr lang="en-US" b="1" dirty="0">
                <a:solidFill>
                  <a:schemeClr val="bg1"/>
                </a:solidFill>
              </a:rPr>
              <a:t>Log</a:t>
            </a:r>
            <a:r>
              <a:rPr lang="en-US" b="1" baseline="-25000" dirty="0">
                <a:solidFill>
                  <a:schemeClr val="bg1"/>
                </a:solidFill>
              </a:rPr>
              <a:t>10</a:t>
            </a:r>
          </a:p>
        </p:txBody>
      </p:sp>
      <p:sp>
        <p:nvSpPr>
          <p:cNvPr id="16" name="TextBox 15"/>
          <p:cNvSpPr txBox="1"/>
          <p:nvPr/>
        </p:nvSpPr>
        <p:spPr>
          <a:xfrm>
            <a:off x="8024409" y="4436809"/>
            <a:ext cx="820333" cy="369332"/>
          </a:xfrm>
          <a:prstGeom prst="rect">
            <a:avLst/>
          </a:prstGeom>
          <a:solidFill>
            <a:schemeClr val="accent6">
              <a:lumMod val="50000"/>
            </a:schemeClr>
          </a:solidFill>
        </p:spPr>
        <p:txBody>
          <a:bodyPr wrap="square" rtlCol="0">
            <a:spAutoFit/>
          </a:bodyPr>
          <a:lstStyle/>
          <a:p>
            <a:pPr algn="ctr"/>
            <a:r>
              <a:rPr lang="en-US" b="1" dirty="0">
                <a:solidFill>
                  <a:schemeClr val="bg1"/>
                </a:solidFill>
              </a:rPr>
              <a:t>Sin(x)</a:t>
            </a:r>
            <a:endParaRPr lang="en-US" b="1" baseline="-25000" dirty="0">
              <a:solidFill>
                <a:schemeClr val="bg1"/>
              </a:solidFill>
            </a:endParaRPr>
          </a:p>
        </p:txBody>
      </p:sp>
      <p:cxnSp>
        <p:nvCxnSpPr>
          <p:cNvPr id="18" name="Straight Arrow Connector 17"/>
          <p:cNvCxnSpPr>
            <a:stCxn id="15" idx="3"/>
          </p:cNvCxnSpPr>
          <p:nvPr/>
        </p:nvCxnSpPr>
        <p:spPr>
          <a:xfrm flipV="1">
            <a:off x="8844742" y="1244139"/>
            <a:ext cx="955963" cy="1524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844742" y="4621475"/>
            <a:ext cx="1276003" cy="337066"/>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6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P spid="12" grpId="0" animBg="1"/>
      <p:bldP spid="13"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3092</TotalTime>
  <Words>2042</Words>
  <Application>Microsoft Macintosh PowerPoint</Application>
  <PresentationFormat>Widescreen</PresentationFormat>
  <Paragraphs>278</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Calibri Light</vt:lpstr>
      <vt:lpstr>Helvetica</vt:lpstr>
      <vt:lpstr>Verdana</vt:lpstr>
      <vt:lpstr>맑은 고딕</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dc:creator>
  <cp:lastModifiedBy>Erin</cp:lastModifiedBy>
  <cp:revision>156</cp:revision>
  <dcterms:created xsi:type="dcterms:W3CDTF">2017-04-14T15:06:37Z</dcterms:created>
  <dcterms:modified xsi:type="dcterms:W3CDTF">2018-05-09T20:40:06Z</dcterms:modified>
</cp:coreProperties>
</file>