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8" r:id="rId6"/>
    <p:sldId id="263" r:id="rId7"/>
    <p:sldId id="261" r:id="rId8"/>
    <p:sldId id="265" r:id="rId9"/>
    <p:sldId id="262" r:id="rId10"/>
    <p:sldId id="264" r:id="rId11"/>
    <p:sldId id="266" r:id="rId12"/>
    <p:sldId id="269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71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432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9650-34DF-46D1-B54B-A3E0A2D001A2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3C1B-A32B-449C-A1B9-0D91A638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16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9650-34DF-46D1-B54B-A3E0A2D001A2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3C1B-A32B-449C-A1B9-0D91A638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4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9650-34DF-46D1-B54B-A3E0A2D001A2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3C1B-A32B-449C-A1B9-0D91A638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6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9650-34DF-46D1-B54B-A3E0A2D001A2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3C1B-A32B-449C-A1B9-0D91A638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03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9650-34DF-46D1-B54B-A3E0A2D001A2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3C1B-A32B-449C-A1B9-0D91A638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00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9650-34DF-46D1-B54B-A3E0A2D001A2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3C1B-A32B-449C-A1B9-0D91A638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68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9650-34DF-46D1-B54B-A3E0A2D001A2}" type="datetimeFigureOut">
              <a:rPr lang="en-US" smtClean="0"/>
              <a:t>5/9/18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3C1B-A32B-449C-A1B9-0D91A638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99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9650-34DF-46D1-B54B-A3E0A2D001A2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3C1B-A32B-449C-A1B9-0D91A638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07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9650-34DF-46D1-B54B-A3E0A2D001A2}" type="datetimeFigureOut">
              <a:rPr lang="en-US" smtClean="0"/>
              <a:t>5/9/18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3C1B-A32B-449C-A1B9-0D91A638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19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9650-34DF-46D1-B54B-A3E0A2D001A2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3C1B-A32B-449C-A1B9-0D91A638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2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9650-34DF-46D1-B54B-A3E0A2D001A2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3C1B-A32B-449C-A1B9-0D91A638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38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69650-34DF-46D1-B54B-A3E0A2D001A2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C3C1B-A32B-449C-A1B9-0D91A638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2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hyperlink" Target="http://alamos.math.arizona.edu/~rychlik/math263_old/ExcelAssignments/Assignment2/QQPlot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6">
            <a:extLst>
              <a:ext uri="{FF2B5EF4-FFF2-40B4-BE49-F238E27FC236}">
                <a16:creationId xmlns:a16="http://schemas.microsoft.com/office/drawing/2014/main" xmlns="" id="{352D9D72-D749-6B44-BD25-8E4A0A0FCFB8}"/>
              </a:ext>
            </a:extLst>
          </p:cNvPr>
          <p:cNvSpPr/>
          <p:nvPr/>
        </p:nvSpPr>
        <p:spPr>
          <a:xfrm>
            <a:off x="3239867" y="992602"/>
            <a:ext cx="7254921" cy="1940814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0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sx="1000" sy="1000" algn="tl">
                    <a:srgbClr val="000000"/>
                  </a:outerShdw>
                </a:effectLst>
                <a:latin typeface="Helvetica" pitchFamily="2" charset="0"/>
              </a:rPr>
              <a:t>Q</a:t>
            </a:r>
            <a:r>
              <a:rPr lang="en-US" altLang="ko-KR" sz="4000" b="1" dirty="0">
                <a:ln w="10541" cmpd="sng">
                  <a:noFill/>
                  <a:prstDash val="solid"/>
                </a:ln>
                <a:solidFill>
                  <a:srgbClr val="C00000"/>
                </a:solidFill>
                <a:effectLst>
                  <a:outerShdw sx="1000" sy="1000" algn="tl">
                    <a:srgbClr val="000000"/>
                  </a:outerShdw>
                </a:effectLst>
                <a:latin typeface="Helvetica" pitchFamily="2" charset="0"/>
              </a:rPr>
              <a:t>uantile </a:t>
            </a:r>
            <a:r>
              <a:rPr lang="en-US" altLang="ko-KR" sz="40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sx="1000" sy="1000" algn="tl">
                    <a:srgbClr val="000000"/>
                  </a:outerShdw>
                </a:effectLst>
                <a:latin typeface="Helvetica" pitchFamily="2" charset="0"/>
              </a:rPr>
              <a:t>P</a:t>
            </a:r>
            <a:r>
              <a:rPr lang="en-US" altLang="ko-KR" sz="4000" b="1" dirty="0">
                <a:ln w="10541" cmpd="sng">
                  <a:noFill/>
                  <a:prstDash val="solid"/>
                </a:ln>
                <a:solidFill>
                  <a:srgbClr val="C00000"/>
                </a:solidFill>
                <a:effectLst>
                  <a:outerShdw sx="1000" sy="1000" algn="tl">
                    <a:srgbClr val="000000"/>
                  </a:outerShdw>
                </a:effectLst>
                <a:latin typeface="Helvetica" pitchFamily="2" charset="0"/>
              </a:rPr>
              <a:t>lotting </a:t>
            </a:r>
            <a:r>
              <a:rPr lang="en-US" altLang="ko-KR" sz="40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sx="1000" sy="1000" algn="tl">
                    <a:srgbClr val="000000"/>
                  </a:outerShdw>
                </a:effectLst>
                <a:latin typeface="Helvetica" pitchFamily="2" charset="0"/>
              </a:rPr>
              <a:t>D</a:t>
            </a:r>
            <a:r>
              <a:rPr lang="en-US" altLang="ko-KR" sz="4000" b="1" dirty="0">
                <a:ln w="10541" cmpd="sng">
                  <a:noFill/>
                  <a:prstDash val="solid"/>
                </a:ln>
                <a:solidFill>
                  <a:srgbClr val="C00000"/>
                </a:solidFill>
                <a:effectLst>
                  <a:outerShdw sx="1000" sy="1000" algn="tl">
                    <a:srgbClr val="000000"/>
                  </a:outerShdw>
                </a:effectLst>
                <a:latin typeface="Helvetica" pitchFamily="2" charset="0"/>
              </a:rPr>
              <a:t>istribution</a:t>
            </a:r>
            <a:br>
              <a:rPr lang="en-US" altLang="ko-KR" sz="4000" b="1" dirty="0">
                <a:ln w="10541" cmpd="sng">
                  <a:noFill/>
                  <a:prstDash val="solid"/>
                </a:ln>
                <a:solidFill>
                  <a:srgbClr val="C00000"/>
                </a:solidFill>
                <a:effectLst>
                  <a:outerShdw sx="1000" sy="1000" algn="tl">
                    <a:srgbClr val="000000"/>
                  </a:outerShdw>
                </a:effectLst>
                <a:latin typeface="Helvetica" pitchFamily="2" charset="0"/>
              </a:rPr>
            </a:br>
            <a:r>
              <a:rPr lang="en-US" altLang="ko-KR" sz="40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sx="1000" sy="1000" algn="tl">
                    <a:srgbClr val="000000"/>
                  </a:outerShdw>
                </a:effectLst>
                <a:latin typeface="Helvetica" pitchFamily="2" charset="0"/>
              </a:rPr>
              <a:t>O</a:t>
            </a:r>
            <a:r>
              <a:rPr lang="en-US" altLang="ko-KR" sz="4000" b="1" dirty="0">
                <a:ln w="10541" cmpd="sng">
                  <a:noFill/>
                  <a:prstDash val="solid"/>
                </a:ln>
                <a:solidFill>
                  <a:srgbClr val="C00000"/>
                </a:solidFill>
                <a:effectLst>
                  <a:outerShdw sx="1000" sy="1000" algn="tl">
                    <a:srgbClr val="000000"/>
                  </a:outerShdw>
                </a:effectLst>
                <a:latin typeface="Helvetica" pitchFamily="2" charset="0"/>
              </a:rPr>
              <a:t>ptimization </a:t>
            </a:r>
            <a:r>
              <a:rPr lang="en-US" altLang="ko-KR" sz="40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sx="1000" sy="1000" algn="tl">
                    <a:srgbClr val="000000"/>
                  </a:outerShdw>
                </a:effectLst>
                <a:latin typeface="Helvetica" pitchFamily="2" charset="0"/>
              </a:rPr>
              <a:t>L</a:t>
            </a:r>
            <a:r>
              <a:rPr lang="en-US" altLang="ko-KR" sz="4000" b="1" dirty="0">
                <a:ln w="10541" cmpd="sng">
                  <a:noFill/>
                  <a:prstDash val="solid"/>
                </a:ln>
                <a:solidFill>
                  <a:srgbClr val="C00000"/>
                </a:solidFill>
                <a:effectLst>
                  <a:outerShdw sx="1000" sy="1000" algn="tl">
                    <a:srgbClr val="000000"/>
                  </a:outerShdw>
                </a:effectLst>
                <a:latin typeface="Helvetica" pitchFamily="2" charset="0"/>
              </a:rPr>
              <a:t>ibrary </a:t>
            </a:r>
          </a:p>
          <a:p>
            <a:pPr algn="ctr"/>
            <a:r>
              <a:rPr lang="en-US" altLang="ko-KR" sz="4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sx="1000" sy="1000" algn="tl">
                    <a:srgbClr val="000000"/>
                  </a:outerShdw>
                </a:effectLst>
                <a:latin typeface="Helvetica" pitchFamily="2" charset="0"/>
              </a:rPr>
              <a:t>f</a:t>
            </a:r>
            <a:r>
              <a:rPr lang="en-US" altLang="ko-KR" sz="44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sx="1000" sy="1000" algn="tl">
                    <a:srgbClr val="000000"/>
                  </a:outerShdw>
                </a:effectLst>
                <a:latin typeface="Helvetica" pitchFamily="2" charset="0"/>
              </a:rPr>
              <a:t>or </a:t>
            </a:r>
            <a:r>
              <a:rPr lang="en-US" altLang="ko-KR" sz="4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sx="1000" sy="1000" algn="tl">
                    <a:srgbClr val="000000"/>
                  </a:outerShdw>
                </a:effectLst>
                <a:latin typeface="Helvetica" pitchFamily="2" charset="0"/>
              </a:rPr>
              <a:t>t</a:t>
            </a:r>
            <a:r>
              <a:rPr lang="en-US" altLang="ko-KR" sz="44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sx="1000" sy="1000" algn="tl">
                    <a:srgbClr val="000000"/>
                  </a:outerShdw>
                </a:effectLst>
                <a:latin typeface="Helvetica" pitchFamily="2" charset="0"/>
              </a:rPr>
              <a:t>ransforming </a:t>
            </a:r>
            <a:r>
              <a:rPr lang="en-US" altLang="ko-KR" sz="4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sx="1000" sy="1000" algn="tl">
                    <a:srgbClr val="000000"/>
                  </a:outerShdw>
                </a:effectLst>
                <a:latin typeface="Helvetica" pitchFamily="2" charset="0"/>
              </a:rPr>
              <a:t>d</a:t>
            </a:r>
            <a:r>
              <a:rPr lang="en-US" altLang="ko-KR" sz="4400" b="1" cap="none" spc="0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outerShdw sx="1000" sy="1000" algn="tl">
                    <a:srgbClr val="000000"/>
                  </a:outerShdw>
                </a:effectLst>
                <a:latin typeface="Helvetica" pitchFamily="2" charset="0"/>
              </a:rPr>
              <a:t>ata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0C47DF0-CB0F-1E40-B379-BF7622757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27" y="5379106"/>
            <a:ext cx="4337199" cy="11497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5546B39-6A55-B743-A9B4-631899315254}"/>
              </a:ext>
            </a:extLst>
          </p:cNvPr>
          <p:cNvSpPr/>
          <p:nvPr/>
        </p:nvSpPr>
        <p:spPr>
          <a:xfrm>
            <a:off x="0" y="0"/>
            <a:ext cx="1806526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A82F238-7C14-444E-AC65-415D4CDB0603}"/>
              </a:ext>
            </a:extLst>
          </p:cNvPr>
          <p:cNvSpPr txBox="1"/>
          <p:nvPr/>
        </p:nvSpPr>
        <p:spPr>
          <a:xfrm>
            <a:off x="4037710" y="4217351"/>
            <a:ext cx="7176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Prepared by: </a:t>
            </a:r>
          </a:p>
          <a:p>
            <a:r>
              <a:rPr lang="en-US" dirty="0">
                <a:latin typeface="+mj-lt"/>
              </a:rPr>
              <a:t>Dr. </a:t>
            </a:r>
            <a:r>
              <a:rPr lang="en-US" dirty="0" err="1">
                <a:latin typeface="+mj-lt"/>
              </a:rPr>
              <a:t>Ricaro</a:t>
            </a:r>
            <a:r>
              <a:rPr lang="en-US" dirty="0">
                <a:latin typeface="+mj-lt"/>
              </a:rPr>
              <a:t> V. Nunes, </a:t>
            </a:r>
            <a:r>
              <a:rPr lang="en-US" dirty="0" err="1">
                <a:latin typeface="+mj-lt"/>
              </a:rPr>
              <a:t>Universidade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Estadual</a:t>
            </a:r>
            <a:r>
              <a:rPr lang="en-US" dirty="0">
                <a:latin typeface="+mj-lt"/>
              </a:rPr>
              <a:t> do Oeste do Parana</a:t>
            </a:r>
          </a:p>
          <a:p>
            <a:r>
              <a:rPr lang="en-US" dirty="0">
                <a:latin typeface="+mj-lt"/>
              </a:rPr>
              <a:t>Dr. Gene M. </a:t>
            </a:r>
            <a:r>
              <a:rPr lang="en-US" dirty="0" err="1">
                <a:latin typeface="+mj-lt"/>
              </a:rPr>
              <a:t>Pesti</a:t>
            </a:r>
            <a:r>
              <a:rPr lang="en-US">
                <a:latin typeface="+mj-lt"/>
              </a:rPr>
              <a:t>, </a:t>
            </a:r>
            <a:r>
              <a:rPr lang="en-US" smtClean="0">
                <a:latin typeface="+mj-lt"/>
              </a:rPr>
              <a:t>University </a:t>
            </a:r>
            <a:r>
              <a:rPr lang="en-US" dirty="0">
                <a:latin typeface="+mj-lt"/>
              </a:rPr>
              <a:t>of Georgia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267E15B-A40C-F543-AC04-92F576846C33}"/>
              </a:ext>
            </a:extLst>
          </p:cNvPr>
          <p:cNvSpPr txBox="1"/>
          <p:nvPr/>
        </p:nvSpPr>
        <p:spPr>
          <a:xfrm>
            <a:off x="292208" y="6171940"/>
            <a:ext cx="135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Version 1.0</a:t>
            </a:r>
          </a:p>
        </p:txBody>
      </p:sp>
      <p:sp>
        <p:nvSpPr>
          <p:cNvPr id="20" name="직사각형 5">
            <a:extLst>
              <a:ext uri="{FF2B5EF4-FFF2-40B4-BE49-F238E27FC236}">
                <a16:creationId xmlns:a16="http://schemas.microsoft.com/office/drawing/2014/main" xmlns="" id="{868091A9-2BD0-194D-BC02-D638F7983089}"/>
              </a:ext>
            </a:extLst>
          </p:cNvPr>
          <p:cNvSpPr/>
          <p:nvPr/>
        </p:nvSpPr>
        <p:spPr>
          <a:xfrm flipH="1">
            <a:off x="367773" y="433332"/>
            <a:ext cx="1029054" cy="5533053"/>
          </a:xfrm>
          <a:prstGeom prst="rect">
            <a:avLst/>
          </a:prstGeom>
          <a:noFill/>
        </p:spPr>
        <p:txBody>
          <a:bodyPr vert="wordArtVert" wrap="non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6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 pitchFamily="2" charset="0"/>
              </a:rPr>
              <a:t>QPDOL</a:t>
            </a:r>
            <a:endParaRPr lang="en-US" altLang="ko-KR" sz="64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B90F9F2-5084-3D4F-B485-02CA9600F0B7}"/>
              </a:ext>
            </a:extLst>
          </p:cNvPr>
          <p:cNvSpPr txBox="1"/>
          <p:nvPr/>
        </p:nvSpPr>
        <p:spPr>
          <a:xfrm>
            <a:off x="3927178" y="3017022"/>
            <a:ext cx="5880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Helvetica" pitchFamily="2" charset="0"/>
              </a:rPr>
              <a:t>USER GUIDE</a:t>
            </a:r>
          </a:p>
        </p:txBody>
      </p:sp>
    </p:spTree>
    <p:extLst>
      <p:ext uri="{BB962C8B-B14F-4D97-AF65-F5344CB8AC3E}">
        <p14:creationId xmlns:p14="http://schemas.microsoft.com/office/powerpoint/2010/main" val="4118571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2513129" y="86260"/>
            <a:ext cx="7297947" cy="634082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000" b="1" dirty="0">
                <a:latin typeface="Arial Narrow" panose="020B0606020202030204" pitchFamily="34" charset="0"/>
              </a:rPr>
              <a:t>[Step 4] Reading Outputs</a:t>
            </a:r>
            <a:endParaRPr lang="ko-KR" altLang="en-US" sz="4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6785" y="6149922"/>
            <a:ext cx="6150634" cy="400110"/>
          </a:xfrm>
          <a:prstGeom prst="rect">
            <a:avLst/>
          </a:prstGeom>
          <a:solidFill>
            <a:srgbClr val="00206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Graphics of normal distributions for each transformation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287" t="19151" r="25663" b="5483"/>
          <a:stretch/>
        </p:blipFill>
        <p:spPr>
          <a:xfrm>
            <a:off x="1720735" y="782013"/>
            <a:ext cx="8487294" cy="53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76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0882" t="19831" r="12848" b="5609"/>
          <a:stretch/>
        </p:blipFill>
        <p:spPr>
          <a:xfrm>
            <a:off x="498763" y="1230284"/>
            <a:ext cx="10374284" cy="4680045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2513129" y="86260"/>
            <a:ext cx="7297947" cy="634082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000" b="1" dirty="0">
                <a:latin typeface="Arial Narrow" panose="020B0606020202030204" pitchFamily="34" charset="0"/>
              </a:rPr>
              <a:t>[Step 5] New transformations</a:t>
            </a:r>
            <a:endParaRPr lang="ko-KR" altLang="en-US" sz="4000" b="1" dirty="0">
              <a:latin typeface="Arial Narrow" panose="020B060602020203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40229" y="1600200"/>
            <a:ext cx="437280" cy="133880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967" y="6127883"/>
            <a:ext cx="6357669" cy="584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There are two worksheets for inserting transformations which aren`t presented here</a:t>
            </a:r>
          </a:p>
        </p:txBody>
      </p:sp>
      <p:sp>
        <p:nvSpPr>
          <p:cNvPr id="14" name="Oval 13"/>
          <p:cNvSpPr/>
          <p:nvPr/>
        </p:nvSpPr>
        <p:spPr>
          <a:xfrm>
            <a:off x="436110" y="1406406"/>
            <a:ext cx="608238" cy="193794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388" y="2966438"/>
            <a:ext cx="2234242" cy="954107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Insert your own transformation (formula) in cell A2 and copy it from A3 to A1301</a:t>
            </a:r>
          </a:p>
        </p:txBody>
      </p:sp>
      <p:sp>
        <p:nvSpPr>
          <p:cNvPr id="5" name="Oval 4"/>
          <p:cNvSpPr/>
          <p:nvPr/>
        </p:nvSpPr>
        <p:spPr>
          <a:xfrm>
            <a:off x="6498117" y="5690293"/>
            <a:ext cx="1259454" cy="29722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418636" y="5987521"/>
            <a:ext cx="580680" cy="5637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416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23" t="14485" r="64241" b="7895"/>
          <a:stretch/>
        </p:blipFill>
        <p:spPr>
          <a:xfrm>
            <a:off x="730930" y="1678163"/>
            <a:ext cx="6611702" cy="4119714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2513129" y="86260"/>
            <a:ext cx="7297947" cy="634082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000" b="1" dirty="0">
                <a:latin typeface="Arial Narrow" panose="020B0606020202030204" pitchFamily="34" charset="0"/>
              </a:rPr>
              <a:t>The Current Version Simulates</a:t>
            </a:r>
            <a:endParaRPr lang="ko-KR" altLang="en-US" sz="4000" b="1" dirty="0">
              <a:latin typeface="Arial Narrow" panose="020B0606020202030204" pitchFamily="34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822961" y="1632443"/>
            <a:ext cx="2084832" cy="816310"/>
          </a:xfrm>
          <a:prstGeom prst="cloud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464" y="638800"/>
            <a:ext cx="2424107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Enter the values of the Mean and SD</a:t>
            </a:r>
          </a:p>
        </p:txBody>
      </p:sp>
      <p:sp>
        <p:nvSpPr>
          <p:cNvPr id="10" name="Lightning Bolt 9"/>
          <p:cNvSpPr/>
          <p:nvPr/>
        </p:nvSpPr>
        <p:spPr>
          <a:xfrm rot="910684">
            <a:off x="1036948" y="1315543"/>
            <a:ext cx="468136" cy="306685"/>
          </a:xfrm>
          <a:prstGeom prst="lightningBol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895457" y="649800"/>
            <a:ext cx="3236863" cy="9233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By Pressing &lt;F9&gt;</a:t>
            </a:r>
          </a:p>
          <a:p>
            <a:pPr algn="ctr"/>
            <a:r>
              <a:rPr lang="en-US" dirty="0"/>
              <a:t>New data will be generated with the same Mean and SD 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389888" y="1287040"/>
            <a:ext cx="2505569" cy="13555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1733488" y="1325986"/>
            <a:ext cx="6488308" cy="4863014"/>
            <a:chOff x="1733488" y="1325986"/>
            <a:chExt cx="6488308" cy="4863014"/>
          </a:xfrm>
        </p:grpSpPr>
        <p:grpSp>
          <p:nvGrpSpPr>
            <p:cNvPr id="11" name="Group 10"/>
            <p:cNvGrpSpPr/>
            <p:nvPr/>
          </p:nvGrpSpPr>
          <p:grpSpPr>
            <a:xfrm>
              <a:off x="1733488" y="2059226"/>
              <a:ext cx="6488308" cy="4129774"/>
              <a:chOff x="2907793" y="1450182"/>
              <a:chExt cx="7452359" cy="453172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736" t="13746" r="64225" b="7901"/>
              <a:stretch/>
            </p:blipFill>
            <p:spPr>
              <a:xfrm>
                <a:off x="2907793" y="1450182"/>
                <a:ext cx="7205471" cy="4531723"/>
              </a:xfrm>
              <a:prstGeom prst="rect">
                <a:avLst/>
              </a:prstGeom>
            </p:spPr>
          </p:pic>
          <p:sp>
            <p:nvSpPr>
              <p:cNvPr id="8" name="Cloud 7"/>
              <p:cNvSpPr/>
              <p:nvPr/>
            </p:nvSpPr>
            <p:spPr>
              <a:xfrm>
                <a:off x="5760720" y="2633472"/>
                <a:ext cx="4599432" cy="3063240"/>
              </a:xfrm>
              <a:prstGeom prst="cloud">
                <a:avLst/>
              </a:prstGeom>
              <a:noFill/>
              <a:ln w="38100">
                <a:solidFill>
                  <a:srgbClr val="FA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Arrow Connector 29"/>
            <p:cNvCxnSpPr/>
            <p:nvPr/>
          </p:nvCxnSpPr>
          <p:spPr>
            <a:xfrm flipH="1">
              <a:off x="2441407" y="1325986"/>
              <a:ext cx="1454050" cy="145663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7434663" y="1087820"/>
            <a:ext cx="3559951" cy="646331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Note that the data may differ in their normal distribution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6917883" y="1743295"/>
            <a:ext cx="1183133" cy="14889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2684462" y="1325986"/>
            <a:ext cx="6324942" cy="4979047"/>
            <a:chOff x="2684462" y="1325986"/>
            <a:chExt cx="6324942" cy="4979047"/>
          </a:xfrm>
        </p:grpSpPr>
        <p:grpSp>
          <p:nvGrpSpPr>
            <p:cNvPr id="15" name="Group 14"/>
            <p:cNvGrpSpPr/>
            <p:nvPr/>
          </p:nvGrpSpPr>
          <p:grpSpPr>
            <a:xfrm>
              <a:off x="2684462" y="2473607"/>
              <a:ext cx="6324942" cy="3831426"/>
              <a:chOff x="730929" y="1293647"/>
              <a:chExt cx="7205471" cy="455254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/>
              <a:srcRect l="635" t="14207" r="64542" b="7566"/>
              <a:stretch/>
            </p:blipFill>
            <p:spPr>
              <a:xfrm>
                <a:off x="730929" y="1293647"/>
                <a:ext cx="7205471" cy="4552548"/>
              </a:xfrm>
              <a:prstGeom prst="rect">
                <a:avLst/>
              </a:prstGeom>
            </p:spPr>
          </p:pic>
          <p:sp>
            <p:nvSpPr>
              <p:cNvPr id="13" name="Cloud 12"/>
              <p:cNvSpPr/>
              <p:nvPr/>
            </p:nvSpPr>
            <p:spPr>
              <a:xfrm>
                <a:off x="3611879" y="2636221"/>
                <a:ext cx="4324521" cy="2907792"/>
              </a:xfrm>
              <a:prstGeom prst="cloud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3" name="Straight Arrow Connector 42"/>
            <p:cNvCxnSpPr/>
            <p:nvPr/>
          </p:nvCxnSpPr>
          <p:spPr>
            <a:xfrm flipH="1">
              <a:off x="3273552" y="1325986"/>
              <a:ext cx="621905" cy="169769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>
              <a:off x="7827264" y="1743295"/>
              <a:ext cx="301614" cy="1950881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3674936" y="1326545"/>
            <a:ext cx="7105840" cy="5178385"/>
            <a:chOff x="3674936" y="1326545"/>
            <a:chExt cx="7105840" cy="5178385"/>
          </a:xfrm>
        </p:grpSpPr>
        <p:grpSp>
          <p:nvGrpSpPr>
            <p:cNvPr id="18" name="Group 17"/>
            <p:cNvGrpSpPr/>
            <p:nvPr/>
          </p:nvGrpSpPr>
          <p:grpSpPr>
            <a:xfrm>
              <a:off x="3674936" y="2850659"/>
              <a:ext cx="7105840" cy="3654271"/>
              <a:chOff x="1823637" y="1543460"/>
              <a:chExt cx="7251253" cy="453794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650" t="14070" r="64148" b="7600"/>
              <a:stretch/>
            </p:blipFill>
            <p:spPr>
              <a:xfrm>
                <a:off x="1823637" y="1543460"/>
                <a:ext cx="7251253" cy="4537942"/>
              </a:xfrm>
              <a:prstGeom prst="rect">
                <a:avLst/>
              </a:prstGeom>
            </p:spPr>
          </p:pic>
          <p:sp>
            <p:nvSpPr>
              <p:cNvPr id="17" name="Cloud 16"/>
              <p:cNvSpPr/>
              <p:nvPr/>
            </p:nvSpPr>
            <p:spPr>
              <a:xfrm>
                <a:off x="5074920" y="2871428"/>
                <a:ext cx="3954189" cy="2897737"/>
              </a:xfrm>
              <a:prstGeom prst="cloud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8" name="Straight Arrow Connector 47"/>
            <p:cNvCxnSpPr/>
            <p:nvPr/>
          </p:nvCxnSpPr>
          <p:spPr>
            <a:xfrm>
              <a:off x="3895457" y="1326545"/>
              <a:ext cx="164479" cy="208825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endCxn id="17" idx="3"/>
            </p:cNvCxnSpPr>
            <p:nvPr/>
          </p:nvCxnSpPr>
          <p:spPr>
            <a:xfrm>
              <a:off x="8144959" y="1781173"/>
              <a:ext cx="653507" cy="227227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3889579" y="1431150"/>
            <a:ext cx="8306382" cy="5347634"/>
            <a:chOff x="3963837" y="819327"/>
            <a:chExt cx="8306382" cy="5347634"/>
          </a:xfrm>
        </p:grpSpPr>
        <p:grpSp>
          <p:nvGrpSpPr>
            <p:cNvPr id="21" name="Group 20"/>
            <p:cNvGrpSpPr/>
            <p:nvPr/>
          </p:nvGrpSpPr>
          <p:grpSpPr>
            <a:xfrm>
              <a:off x="4845128" y="2557021"/>
              <a:ext cx="7425091" cy="3609940"/>
              <a:chOff x="4101373" y="1143375"/>
              <a:chExt cx="7166596" cy="452953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718" t="13842" r="64247" b="7425"/>
              <a:stretch/>
            </p:blipFill>
            <p:spPr>
              <a:xfrm>
                <a:off x="4101373" y="1143375"/>
                <a:ext cx="7166596" cy="4529538"/>
              </a:xfrm>
              <a:prstGeom prst="rect">
                <a:avLst/>
              </a:prstGeom>
            </p:spPr>
          </p:pic>
          <p:sp>
            <p:nvSpPr>
              <p:cNvPr id="20" name="Cloud 19"/>
              <p:cNvSpPr/>
              <p:nvPr/>
            </p:nvSpPr>
            <p:spPr>
              <a:xfrm>
                <a:off x="7462476" y="2604170"/>
                <a:ext cx="3575304" cy="2773811"/>
              </a:xfrm>
              <a:prstGeom prst="cloud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3" name="Straight Arrow Connector 52"/>
            <p:cNvCxnSpPr/>
            <p:nvPr/>
          </p:nvCxnSpPr>
          <p:spPr>
            <a:xfrm>
              <a:off x="8196581" y="1153610"/>
              <a:ext cx="1329602" cy="281555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3963837" y="819327"/>
              <a:ext cx="1202246" cy="239415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822962" y="1794196"/>
            <a:ext cx="5196333" cy="2031104"/>
            <a:chOff x="822962" y="1794196"/>
            <a:chExt cx="5196333" cy="2031104"/>
          </a:xfrm>
        </p:grpSpPr>
        <p:sp>
          <p:nvSpPr>
            <p:cNvPr id="57" name="Oval 56"/>
            <p:cNvSpPr/>
            <p:nvPr/>
          </p:nvSpPr>
          <p:spPr>
            <a:xfrm>
              <a:off x="822962" y="1794196"/>
              <a:ext cx="1042416" cy="53768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1789993" y="2202561"/>
              <a:ext cx="1042416" cy="53768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789675" y="2555249"/>
              <a:ext cx="1042416" cy="53768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840293" y="2929519"/>
              <a:ext cx="1042416" cy="53768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976879" y="3287618"/>
              <a:ext cx="1042416" cy="53768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639319" y="5761220"/>
            <a:ext cx="4234578" cy="1076020"/>
            <a:chOff x="1883665" y="5771007"/>
            <a:chExt cx="4234578" cy="1076020"/>
          </a:xfrm>
        </p:grpSpPr>
        <p:sp>
          <p:nvSpPr>
            <p:cNvPr id="23" name="TextBox 22"/>
            <p:cNvSpPr txBox="1"/>
            <p:nvPr/>
          </p:nvSpPr>
          <p:spPr>
            <a:xfrm>
              <a:off x="1883665" y="5923697"/>
              <a:ext cx="3858768" cy="92333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Using this worksheet, you can simulate up to 100 data points based on a Mean and a Standard Deviation (SD)</a:t>
              </a:r>
            </a:p>
          </p:txBody>
        </p:sp>
        <p:sp>
          <p:nvSpPr>
            <p:cNvPr id="24" name="Lightning Bolt 23"/>
            <p:cNvSpPr/>
            <p:nvPr/>
          </p:nvSpPr>
          <p:spPr>
            <a:xfrm rot="17048408">
              <a:off x="5573431" y="5976003"/>
              <a:ext cx="749808" cy="339816"/>
            </a:xfrm>
            <a:prstGeom prst="lightningBol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13049" y="2898649"/>
            <a:ext cx="6875012" cy="3957736"/>
            <a:chOff x="3813049" y="2898649"/>
            <a:chExt cx="6875012" cy="3957736"/>
          </a:xfrm>
        </p:grpSpPr>
        <p:sp>
          <p:nvSpPr>
            <p:cNvPr id="22" name="Cloud 21"/>
            <p:cNvSpPr/>
            <p:nvPr/>
          </p:nvSpPr>
          <p:spPr>
            <a:xfrm>
              <a:off x="3813049" y="2898649"/>
              <a:ext cx="3438144" cy="2624378"/>
            </a:xfrm>
            <a:prstGeom prst="cloud">
              <a:avLst/>
            </a:prstGeom>
            <a:noFill/>
            <a:ln w="3810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6162102" y="4772735"/>
              <a:ext cx="4525959" cy="2083650"/>
              <a:chOff x="6162102" y="4772735"/>
              <a:chExt cx="4525959" cy="2083650"/>
            </a:xfrm>
          </p:grpSpPr>
          <p:cxnSp>
            <p:nvCxnSpPr>
              <p:cNvPr id="38" name="Straight Arrow Connector 37"/>
              <p:cNvCxnSpPr>
                <a:stCxn id="36" idx="0"/>
              </p:cNvCxnSpPr>
              <p:nvPr/>
            </p:nvCxnSpPr>
            <p:spPr>
              <a:xfrm flipH="1" flipV="1">
                <a:off x="6839712" y="4772735"/>
                <a:ext cx="1585370" cy="1252653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6162102" y="6025388"/>
                <a:ext cx="4525959" cy="830997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This is the normal distribution graph that was generated from the random data, based on the mean and SD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798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26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3401649" y="405438"/>
            <a:ext cx="4836577" cy="634082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Arial Narrow" panose="020B0606020202030204" pitchFamily="34" charset="0"/>
              </a:rPr>
              <a:t>Important points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9894" y="1486265"/>
            <a:ext cx="10006642" cy="646331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baseline="30000" dirty="0">
                <a:latin typeface="Arial Narrow" panose="020B0606020202030204" pitchFamily="34" charset="0"/>
              </a:rPr>
              <a:t>❶  </a:t>
            </a:r>
            <a:r>
              <a:rPr lang="en-US" b="1" dirty="0">
                <a:latin typeface="Arial Narrow" panose="020B0606020202030204" pitchFamily="34" charset="0"/>
              </a:rPr>
              <a:t>This workbook is a tool for interpreting the impact of transforming data for analysis and planning purposes.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9894" y="2449250"/>
            <a:ext cx="10006642" cy="369332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baseline="30000" dirty="0">
                <a:latin typeface="Arial Narrow" panose="020B0606020202030204" pitchFamily="34" charset="0"/>
              </a:rPr>
              <a:t>❷  </a:t>
            </a:r>
            <a:r>
              <a:rPr lang="en-US" b="1" dirty="0">
                <a:latin typeface="Arial Narrow" panose="020B0606020202030204" pitchFamily="34" charset="0"/>
              </a:rPr>
              <a:t>There is no objective criteria for deciding that one transformation is better than another.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9894" y="3409571"/>
            <a:ext cx="10006642" cy="646331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baseline="30000" dirty="0">
                <a:latin typeface="Arial Narrow" panose="020B0606020202030204" pitchFamily="34" charset="0"/>
              </a:rPr>
              <a:t>❸  </a:t>
            </a:r>
            <a:r>
              <a:rPr lang="en-US" b="1" dirty="0">
                <a:latin typeface="Arial Narrow" panose="020B0606020202030204" pitchFamily="34" charset="0"/>
              </a:rPr>
              <a:t>If you decide it is more appropriate to use transformed data when planning an experiment, the workbook ITSEPG may be helpful for graphing the inverse transformed data power curves.</a:t>
            </a:r>
          </a:p>
        </p:txBody>
      </p:sp>
    </p:spTree>
    <p:extLst>
      <p:ext uri="{BB962C8B-B14F-4D97-AF65-F5344CB8AC3E}">
        <p14:creationId xmlns:p14="http://schemas.microsoft.com/office/powerpoint/2010/main" val="404392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1588" t="19507" r="15915" b="5985"/>
          <a:stretch/>
        </p:blipFill>
        <p:spPr>
          <a:xfrm>
            <a:off x="1345663" y="542552"/>
            <a:ext cx="8679485" cy="3688625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1487975" y="0"/>
            <a:ext cx="9473445" cy="6340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000" b="1" dirty="0">
                <a:latin typeface="Arial Narrow" panose="020B0606020202030204" pitchFamily="34" charset="0"/>
              </a:rPr>
              <a:t>Presentation Overview</a:t>
            </a:r>
            <a:endParaRPr lang="ko-KR" altLang="en-US" sz="40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369" y="4477861"/>
            <a:ext cx="11887200" cy="221086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altLang="ko-KR" sz="1100" dirty="0">
                <a:latin typeface="Arial" pitchFamily="34" charset="0"/>
                <a:cs typeface="Arial" pitchFamily="34" charset="0"/>
              </a:rPr>
              <a:t>Tab Description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AutoNum type="arabicParenR"/>
            </a:pPr>
            <a:r>
              <a:rPr lang="en-US" altLang="ko-KR" sz="1100" dirty="0">
                <a:latin typeface="Arial" pitchFamily="34" charset="0"/>
                <a:cs typeface="Arial" pitchFamily="34" charset="0"/>
              </a:rPr>
              <a:t>Home 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AutoNum type="arabicParenR"/>
            </a:pPr>
            <a:r>
              <a:rPr lang="en-US" altLang="ko-KR" sz="1100" dirty="0">
                <a:latin typeface="Arial" pitchFamily="34" charset="0"/>
                <a:cs typeface="Arial" pitchFamily="34" charset="0"/>
              </a:rPr>
              <a:t>Input &amp; Summary – The place to input data and view the results. All inputs should be entered in this spreadsheet only.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AutoNum type="arabicParenR"/>
            </a:pPr>
            <a:r>
              <a:rPr lang="en-US" altLang="ko-KR" sz="1100" dirty="0">
                <a:latin typeface="Arial" pitchFamily="34" charset="0"/>
                <a:cs typeface="Arial" pitchFamily="34" charset="0"/>
              </a:rPr>
              <a:t>Graphic Summary – Shows the frequency distributions of original and transformed data.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AutoNum type="arabicParenR"/>
            </a:pPr>
            <a:r>
              <a:rPr lang="en-US" altLang="ko-KR" sz="1100" dirty="0">
                <a:latin typeface="Arial" pitchFamily="34" charset="0"/>
                <a:cs typeface="Arial" pitchFamily="34" charset="0"/>
              </a:rPr>
              <a:t>Original Data – Shows the normal quantile plot  and frequency distribution of the original data.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AutoNum type="arabicParenR"/>
            </a:pPr>
            <a:r>
              <a:rPr lang="en-US" altLang="ko-KR" sz="1100" dirty="0">
                <a:latin typeface="Arial" pitchFamily="34" charset="0"/>
                <a:cs typeface="Arial" pitchFamily="34" charset="0"/>
              </a:rPr>
              <a:t>Log</a:t>
            </a:r>
            <a:r>
              <a:rPr lang="en-US" altLang="ko-KR" sz="1100" baseline="-25000" dirty="0">
                <a:latin typeface="Arial" pitchFamily="34" charset="0"/>
                <a:cs typeface="Arial" pitchFamily="34" charset="0"/>
              </a:rPr>
              <a:t>10</a:t>
            </a:r>
            <a:r>
              <a:rPr lang="en-US" altLang="ko-KR" sz="1100" dirty="0">
                <a:latin typeface="Arial" pitchFamily="34" charset="0"/>
                <a:cs typeface="Arial" pitchFamily="34" charset="0"/>
              </a:rPr>
              <a:t>(x) – Shows the normal quantile plot and the frequency distribution of the data transformed into Log</a:t>
            </a:r>
            <a:r>
              <a:rPr lang="en-US" altLang="ko-KR" sz="1100" baseline="-25000" dirty="0">
                <a:latin typeface="Arial" pitchFamily="34" charset="0"/>
                <a:cs typeface="Arial" pitchFamily="34" charset="0"/>
              </a:rPr>
              <a:t>10</a:t>
            </a:r>
            <a:r>
              <a:rPr lang="en-US" altLang="ko-KR" sz="1100" dirty="0">
                <a:latin typeface="Arial" pitchFamily="34" charset="0"/>
                <a:cs typeface="Arial" pitchFamily="34" charset="0"/>
              </a:rPr>
              <a:t> space.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AutoNum type="arabicParenR"/>
            </a:pPr>
            <a:r>
              <a:rPr lang="en-US" altLang="ko-KR" sz="1100" dirty="0">
                <a:latin typeface="Arial" pitchFamily="34" charset="0"/>
                <a:cs typeface="Arial" pitchFamily="34" charset="0"/>
              </a:rPr>
              <a:t>Worksheets 5 to 20 – Each shows the normal quantile plot and the frequency distribution of the data transformed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according to the model for each worksheet</a:t>
            </a:r>
            <a:r>
              <a:rPr lang="en-US" altLang="ko-KR" sz="11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AutoNum type="arabicParenR"/>
            </a:pPr>
            <a:r>
              <a:rPr lang="en-US" altLang="ko-KR" sz="1100" dirty="0">
                <a:latin typeface="Arial" pitchFamily="34" charset="0"/>
                <a:cs typeface="Arial" pitchFamily="34" charset="0"/>
              </a:rPr>
              <a:t>Worksheets 21 and 22 -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Are new worksheets to insert additional transformations.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AutoNum type="arabicParenR"/>
            </a:pPr>
            <a:r>
              <a:rPr lang="en-US" altLang="ko-KR" sz="1100" dirty="0">
                <a:latin typeface="Arial" pitchFamily="34" charset="0"/>
                <a:cs typeface="Arial" pitchFamily="34" charset="0"/>
              </a:rPr>
              <a:t>Worksheet 23 – Normal distribution generator based on input mean and standard deviation values.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Tx/>
              <a:buAutoNum type="arabicParenR"/>
            </a:pPr>
            <a:r>
              <a:rPr lang="en-US" altLang="ko-KR" sz="1100" dirty="0">
                <a:latin typeface="Arial" pitchFamily="34" charset="0"/>
                <a:cs typeface="Arial" pitchFamily="34" charset="0"/>
              </a:rPr>
              <a:t>Worksheet 24 – Normal distribution generator to view multiple simulations with different numbers of data points.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Tx/>
              <a:buAutoNum type="arabicParenR"/>
            </a:pPr>
            <a:r>
              <a:rPr lang="en-US" altLang="ko-KR" sz="1100" dirty="0">
                <a:latin typeface="Arial" pitchFamily="34" charset="0"/>
                <a:cs typeface="Arial" pitchFamily="34" charset="0"/>
              </a:rPr>
              <a:t>Worksheet 25 – Example data </a:t>
            </a:r>
            <a:r>
              <a:rPr lang="en-US" altLang="ko-KR" sz="1100" dirty="0">
                <a:latin typeface="Arial" pitchFamily="34" charset="0"/>
                <a:cs typeface="Arial" pitchFamily="34" charset="0"/>
                <a:hlinkClick r:id="rId3"/>
              </a:rPr>
              <a:t>http://alamos.math.arizona.edu/~rychlik/math263_old/ExcelAssignments/Assignment2/QQPlot.pdf</a:t>
            </a:r>
            <a:r>
              <a:rPr lang="en-US" altLang="ko-KR" sz="1100" dirty="0">
                <a:latin typeface="Arial" pitchFamily="34" charset="0"/>
                <a:cs typeface="Arial" pitchFamily="34" charset="0"/>
              </a:rPr>
              <a:t> used to  develop this workbook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4002" y="4166560"/>
            <a:ext cx="1256907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70936" y="4166560"/>
            <a:ext cx="0" cy="3113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981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0505" t="19203" r="11271" b="5728"/>
          <a:stretch/>
        </p:blipFill>
        <p:spPr>
          <a:xfrm>
            <a:off x="1487378" y="1028118"/>
            <a:ext cx="9349447" cy="4939171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2513129" y="86260"/>
            <a:ext cx="7297947" cy="634082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000" b="1" dirty="0">
                <a:latin typeface="Arial Narrow" panose="020B0606020202030204" pitchFamily="34" charset="0"/>
              </a:rPr>
              <a:t>[Step 1] Open Input &amp; Summary</a:t>
            </a:r>
            <a:endParaRPr lang="ko-KR" altLang="en-US" sz="4000" b="1" dirty="0">
              <a:latin typeface="Arial Narrow" panose="020B0606020202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54109" y="5962462"/>
            <a:ext cx="3416060" cy="685956"/>
            <a:chOff x="2746042" y="5889048"/>
            <a:chExt cx="3416060" cy="685956"/>
          </a:xfrm>
        </p:grpSpPr>
        <p:sp>
          <p:nvSpPr>
            <p:cNvPr id="4" name="TextBox 3"/>
            <p:cNvSpPr txBox="1"/>
            <p:nvPr/>
          </p:nvSpPr>
          <p:spPr>
            <a:xfrm>
              <a:off x="2935822" y="6113339"/>
              <a:ext cx="3226280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aseline="30000" dirty="0"/>
                <a:t>❶</a:t>
              </a:r>
              <a:r>
                <a:rPr lang="en-US" sz="1200" dirty="0"/>
                <a:t> </a:t>
              </a:r>
              <a:r>
                <a:rPr lang="en-US" sz="1100" dirty="0"/>
                <a:t>Open the spreadsheet “Input and Summary”</a:t>
              </a:r>
              <a:br>
                <a:rPr lang="en-US" sz="1100" dirty="0"/>
              </a:br>
              <a:r>
                <a:rPr lang="en-US" sz="1100" dirty="0"/>
                <a:t>      The original data will be entered in this worksheet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2746042" y="5889048"/>
              <a:ext cx="189780" cy="22429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63899" y="241576"/>
            <a:ext cx="1805261" cy="770444"/>
            <a:chOff x="163899" y="283141"/>
            <a:chExt cx="1805261" cy="770444"/>
          </a:xfrm>
        </p:grpSpPr>
        <p:sp>
          <p:nvSpPr>
            <p:cNvPr id="7" name="TextBox 6"/>
            <p:cNvSpPr txBox="1"/>
            <p:nvPr/>
          </p:nvSpPr>
          <p:spPr>
            <a:xfrm>
              <a:off x="163899" y="283141"/>
              <a:ext cx="1242203" cy="615553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aseline="30000" dirty="0"/>
                <a:t>❷ </a:t>
              </a:r>
              <a:r>
                <a:rPr lang="en-US" sz="1100" dirty="0"/>
                <a:t>Clear the original data from column B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958722" y="590918"/>
              <a:ext cx="10438" cy="46266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7" idx="3"/>
            </p:cNvCxnSpPr>
            <p:nvPr/>
          </p:nvCxnSpPr>
          <p:spPr>
            <a:xfrm>
              <a:off x="1406102" y="590918"/>
              <a:ext cx="560719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186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056" t="17101" r="10805" b="5888"/>
          <a:stretch/>
        </p:blipFill>
        <p:spPr>
          <a:xfrm>
            <a:off x="1163782" y="1606910"/>
            <a:ext cx="8782475" cy="4409382"/>
          </a:xfrm>
          <a:prstGeom prst="rect">
            <a:avLst/>
          </a:prstGeom>
        </p:spPr>
      </p:pic>
      <p:sp>
        <p:nvSpPr>
          <p:cNvPr id="62" name="제목 1"/>
          <p:cNvSpPr txBox="1">
            <a:spLocks/>
          </p:cNvSpPr>
          <p:nvPr/>
        </p:nvSpPr>
        <p:spPr>
          <a:xfrm>
            <a:off x="2513129" y="86260"/>
            <a:ext cx="7297947" cy="634082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000" b="1" dirty="0">
                <a:latin typeface="Arial Narrow" panose="020B0606020202030204" pitchFamily="34" charset="0"/>
              </a:rPr>
              <a:t>[Step 2] Open Input &amp; Summary</a:t>
            </a:r>
            <a:endParaRPr lang="ko-KR" altLang="en-US" sz="4000" b="1" dirty="0">
              <a:latin typeface="Arial Narrow" panose="020B0606020202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75909" y="3926767"/>
            <a:ext cx="5147885" cy="2033182"/>
            <a:chOff x="6575909" y="3926767"/>
            <a:chExt cx="5147885" cy="2033182"/>
          </a:xfrm>
        </p:grpSpPr>
        <p:sp>
          <p:nvSpPr>
            <p:cNvPr id="4" name="TextBox 3"/>
            <p:cNvSpPr txBox="1"/>
            <p:nvPr/>
          </p:nvSpPr>
          <p:spPr>
            <a:xfrm>
              <a:off x="7550805" y="4882731"/>
              <a:ext cx="4172989" cy="1077218"/>
            </a:xfrm>
            <a:prstGeom prst="rect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baseline="30000" dirty="0">
                  <a:solidFill>
                    <a:schemeClr val="bg1"/>
                  </a:solidFill>
                </a:rPr>
                <a:t>❹</a:t>
              </a:r>
              <a:r>
                <a:rPr lang="en-US" sz="1600" b="1" dirty="0">
                  <a:solidFill>
                    <a:schemeClr val="bg1"/>
                  </a:solidFill>
                </a:rPr>
                <a:t>When #NUM! appears, the data could not be transformed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Thus, it is necessary to use a factor other than 1 to obtain an acceptable data range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75909" y="3926767"/>
              <a:ext cx="3131717" cy="462297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8017078" y="4384210"/>
              <a:ext cx="392632" cy="530068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2721805" y="886969"/>
            <a:ext cx="7047296" cy="1806355"/>
            <a:chOff x="2898961" y="764224"/>
            <a:chExt cx="7047296" cy="1806355"/>
          </a:xfrm>
        </p:grpSpPr>
        <p:sp>
          <p:nvSpPr>
            <p:cNvPr id="31" name="TextBox 30"/>
            <p:cNvSpPr txBox="1"/>
            <p:nvPr/>
          </p:nvSpPr>
          <p:spPr>
            <a:xfrm>
              <a:off x="2898961" y="764224"/>
              <a:ext cx="7047296" cy="738664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30000" dirty="0"/>
                <a:t>❸</a:t>
              </a:r>
              <a:r>
                <a:rPr lang="en-US" sz="1400" dirty="0"/>
                <a:t>This factor was inserted to help in the transformation of the data. Mathematical functions, such as Log, Ln, </a:t>
              </a:r>
              <a:r>
                <a:rPr lang="en-US" sz="1400" dirty="0" err="1"/>
                <a:t>Arcosin</a:t>
              </a:r>
              <a:r>
                <a:rPr lang="en-US" sz="1400" dirty="0"/>
                <a:t>, among others, require specific numbers to be used. Thus, if necessary, the user can use this factor, such as 1; 10; 100; 0.0001 or other multiple value of 10</a:t>
              </a:r>
            </a:p>
          </p:txBody>
        </p:sp>
        <p:cxnSp>
          <p:nvCxnSpPr>
            <p:cNvPr id="68" name="Straight Arrow Connector 67"/>
            <p:cNvCxnSpPr>
              <a:stCxn id="31" idx="2"/>
            </p:cNvCxnSpPr>
            <p:nvPr/>
          </p:nvCxnSpPr>
          <p:spPr>
            <a:xfrm flipH="1">
              <a:off x="5297796" y="1502888"/>
              <a:ext cx="1124813" cy="1067691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65168" y="169065"/>
            <a:ext cx="1921687" cy="1559982"/>
            <a:chOff x="565168" y="169065"/>
            <a:chExt cx="1921687" cy="1559982"/>
          </a:xfrm>
        </p:grpSpPr>
        <p:sp>
          <p:nvSpPr>
            <p:cNvPr id="14" name="TextBox 13"/>
            <p:cNvSpPr txBox="1"/>
            <p:nvPr/>
          </p:nvSpPr>
          <p:spPr>
            <a:xfrm>
              <a:off x="565168" y="169065"/>
              <a:ext cx="1921687" cy="1169551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30000" dirty="0"/>
                <a:t>❶</a:t>
              </a:r>
              <a:r>
                <a:rPr lang="en-US" sz="1400" dirty="0"/>
                <a:t>Copy your “original” data and paste into Column B. This column is standardized for up to 1300 data points</a:t>
              </a:r>
              <a:endParaRPr lang="en-US" sz="1100" dirty="0"/>
            </a:p>
          </p:txBody>
        </p:sp>
        <p:cxnSp>
          <p:nvCxnSpPr>
            <p:cNvPr id="66" name="Straight Arrow Connector 65"/>
            <p:cNvCxnSpPr>
              <a:stCxn id="14" idx="2"/>
            </p:cNvCxnSpPr>
            <p:nvPr/>
          </p:nvCxnSpPr>
          <p:spPr>
            <a:xfrm>
              <a:off x="1526012" y="1338616"/>
              <a:ext cx="136533" cy="39043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721805" y="5389078"/>
            <a:ext cx="2546250" cy="1335977"/>
            <a:chOff x="2721805" y="5389078"/>
            <a:chExt cx="2546250" cy="1335977"/>
          </a:xfrm>
        </p:grpSpPr>
        <p:sp>
          <p:nvSpPr>
            <p:cNvPr id="18" name="TextBox 17"/>
            <p:cNvSpPr txBox="1"/>
            <p:nvPr/>
          </p:nvSpPr>
          <p:spPr>
            <a:xfrm>
              <a:off x="3382873" y="5770948"/>
              <a:ext cx="1885182" cy="9541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30000" dirty="0"/>
                <a:t>❷ </a:t>
              </a:r>
              <a:r>
                <a:rPr lang="en-US" sz="1400" dirty="0"/>
                <a:t>The data will be automatically sorted in ascending order for column D</a:t>
              </a:r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flipH="1" flipV="1">
              <a:off x="2721805" y="5389078"/>
              <a:ext cx="661068" cy="397933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235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442" t="19402" r="11158" b="5815"/>
          <a:stretch/>
        </p:blipFill>
        <p:spPr>
          <a:xfrm>
            <a:off x="704195" y="1529647"/>
            <a:ext cx="10177164" cy="5328353"/>
          </a:xfrm>
          <a:prstGeom prst="rect">
            <a:avLst/>
          </a:prstGeom>
        </p:spPr>
      </p:pic>
      <p:sp>
        <p:nvSpPr>
          <p:cNvPr id="62" name="제목 1"/>
          <p:cNvSpPr txBox="1">
            <a:spLocks/>
          </p:cNvSpPr>
          <p:nvPr/>
        </p:nvSpPr>
        <p:spPr>
          <a:xfrm>
            <a:off x="2513129" y="86260"/>
            <a:ext cx="7297947" cy="634082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000" b="1" dirty="0">
                <a:latin typeface="Arial Narrow" panose="020B0606020202030204" pitchFamily="34" charset="0"/>
              </a:rPr>
              <a:t>[Step 2] Open Input &amp; Summary</a:t>
            </a:r>
            <a:endParaRPr lang="ko-KR" altLang="en-US" sz="4000" b="1" dirty="0">
              <a:latin typeface="Arial Narrow" panose="020B0606020202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3509" y="832607"/>
            <a:ext cx="11512731" cy="3581451"/>
            <a:chOff x="313509" y="832607"/>
            <a:chExt cx="11512731" cy="3581451"/>
          </a:xfrm>
        </p:grpSpPr>
        <p:sp>
          <p:nvSpPr>
            <p:cNvPr id="31" name="TextBox 30"/>
            <p:cNvSpPr txBox="1"/>
            <p:nvPr/>
          </p:nvSpPr>
          <p:spPr>
            <a:xfrm>
              <a:off x="313509" y="832607"/>
              <a:ext cx="11512731" cy="5847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Some transformations require the data to be in some specific range.  Analyzed data may have to be between 0 and 1, for instance.</a:t>
              </a:r>
            </a:p>
            <a:p>
              <a:pPr algn="ctr"/>
              <a:r>
                <a:rPr lang="en-US" sz="1600" b="1" dirty="0"/>
                <a:t>Raw data is divided by the specified factors to get it in an acceptable range. For example 10.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4226943" y="1417382"/>
              <a:ext cx="926948" cy="299667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4226943" y="1417382"/>
              <a:ext cx="926948" cy="239816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183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0609" t="14719" r="16698" b="6199"/>
          <a:stretch/>
        </p:blipFill>
        <p:spPr>
          <a:xfrm>
            <a:off x="257695" y="822960"/>
            <a:ext cx="9161845" cy="4835825"/>
          </a:xfrm>
          <a:prstGeom prst="rect">
            <a:avLst/>
          </a:prstGeom>
        </p:spPr>
      </p:pic>
      <p:sp>
        <p:nvSpPr>
          <p:cNvPr id="62" name="제목 1"/>
          <p:cNvSpPr txBox="1">
            <a:spLocks/>
          </p:cNvSpPr>
          <p:nvPr/>
        </p:nvSpPr>
        <p:spPr>
          <a:xfrm>
            <a:off x="2513129" y="86260"/>
            <a:ext cx="7297947" cy="634082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000" b="1" dirty="0">
                <a:latin typeface="Arial Narrow" panose="020B0606020202030204" pitchFamily="34" charset="0"/>
              </a:rPr>
              <a:t>[Step 3] Adjustments Needed</a:t>
            </a:r>
            <a:endParaRPr lang="ko-KR" altLang="en-US" sz="4000" b="1" dirty="0">
              <a:latin typeface="Arial Narrow" panose="020B0606020202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078555" y="648284"/>
            <a:ext cx="5060500" cy="646331"/>
            <a:chOff x="6544068" y="655231"/>
            <a:chExt cx="5052187" cy="646331"/>
          </a:xfrm>
        </p:grpSpPr>
        <p:sp>
          <p:nvSpPr>
            <p:cNvPr id="6" name="TextBox 5"/>
            <p:cNvSpPr txBox="1"/>
            <p:nvPr/>
          </p:nvSpPr>
          <p:spPr>
            <a:xfrm>
              <a:off x="9793823" y="655231"/>
              <a:ext cx="1802432" cy="6463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baseline="30000" dirty="0"/>
                <a:t>❸ </a:t>
              </a:r>
              <a:r>
                <a:rPr lang="en-US" b="1" dirty="0"/>
                <a:t>The toolbar will appear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6544068" y="899228"/>
              <a:ext cx="3249755" cy="1761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4221679" y="1860362"/>
            <a:ext cx="6460176" cy="1477328"/>
            <a:chOff x="5390607" y="2450565"/>
            <a:chExt cx="6667994" cy="1477328"/>
          </a:xfrm>
        </p:grpSpPr>
        <p:sp>
          <p:nvSpPr>
            <p:cNvPr id="5" name="TextBox 4"/>
            <p:cNvSpPr txBox="1"/>
            <p:nvPr/>
          </p:nvSpPr>
          <p:spPr>
            <a:xfrm>
              <a:off x="9811075" y="2450565"/>
              <a:ext cx="2247526" cy="14773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baseline="30000" dirty="0"/>
                <a:t>❷</a:t>
              </a:r>
              <a:r>
                <a:rPr lang="en-US" b="1" dirty="0"/>
                <a:t>Click the right mouse button on the blue dots of the Normal Quantile Plot graph</a:t>
              </a:r>
            </a:p>
          </p:txBody>
        </p:sp>
        <p:cxnSp>
          <p:nvCxnSpPr>
            <p:cNvPr id="14" name="Straight Arrow Connector 13"/>
            <p:cNvCxnSpPr>
              <a:stCxn id="5" idx="1"/>
            </p:cNvCxnSpPr>
            <p:nvPr/>
          </p:nvCxnSpPr>
          <p:spPr>
            <a:xfrm flipH="1" flipV="1">
              <a:off x="5390607" y="2752503"/>
              <a:ext cx="4420468" cy="30157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3435841" y="5666629"/>
            <a:ext cx="5750943" cy="1017590"/>
            <a:chOff x="2479878" y="5492755"/>
            <a:chExt cx="5750943" cy="1017590"/>
          </a:xfrm>
        </p:grpSpPr>
        <p:sp>
          <p:nvSpPr>
            <p:cNvPr id="3" name="TextBox 2"/>
            <p:cNvSpPr txBox="1"/>
            <p:nvPr/>
          </p:nvSpPr>
          <p:spPr>
            <a:xfrm>
              <a:off x="2479878" y="5864014"/>
              <a:ext cx="5750943" cy="646331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baseline="30000" dirty="0"/>
                <a:t>❶</a:t>
              </a:r>
              <a:r>
                <a:rPr lang="en-US" b="1" dirty="0"/>
                <a:t>On “each” data transformation spreadsheet you are interested in, do the following: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2984270" y="5492755"/>
              <a:ext cx="281445" cy="37682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045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50482" t="14660" r="21072" b="43599"/>
          <a:stretch/>
        </p:blipFill>
        <p:spPr>
          <a:xfrm>
            <a:off x="3574473" y="3623092"/>
            <a:ext cx="7755775" cy="3091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867" t="14556" r="25611" b="43369"/>
          <a:stretch/>
        </p:blipFill>
        <p:spPr>
          <a:xfrm>
            <a:off x="113870" y="730634"/>
            <a:ext cx="6641869" cy="2911395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2513129" y="0"/>
            <a:ext cx="7297947" cy="634082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000" b="1" dirty="0">
                <a:latin typeface="Arial Narrow" panose="020B0606020202030204" pitchFamily="34" charset="0"/>
              </a:rPr>
              <a:t>[Step 3] Adjustments Needed</a:t>
            </a:r>
            <a:endParaRPr lang="ko-KR" altLang="en-US" sz="4000" b="1" dirty="0">
              <a:latin typeface="Arial Narrow" panose="020B0606020202030204" pitchFamily="34" charset="0"/>
            </a:endParaRPr>
          </a:p>
        </p:txBody>
      </p:sp>
      <p:cxnSp>
        <p:nvCxnSpPr>
          <p:cNvPr id="14" name="Straight Arrow Connector 13"/>
          <p:cNvCxnSpPr>
            <a:stCxn id="9" idx="2"/>
          </p:cNvCxnSpPr>
          <p:nvPr/>
        </p:nvCxnSpPr>
        <p:spPr>
          <a:xfrm>
            <a:off x="9288421" y="1344823"/>
            <a:ext cx="617575" cy="51369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1"/>
          </p:cNvCxnSpPr>
          <p:nvPr/>
        </p:nvCxnSpPr>
        <p:spPr>
          <a:xfrm flipH="1" flipV="1">
            <a:off x="5378336" y="1399520"/>
            <a:ext cx="2210870" cy="66005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 flipV="1">
            <a:off x="6065274" y="828373"/>
            <a:ext cx="632680" cy="10095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97954" y="513826"/>
            <a:ext cx="5180933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baseline="30000" dirty="0"/>
              <a:t>❶ </a:t>
            </a:r>
            <a:r>
              <a:rPr lang="en-US" sz="1600" b="1" dirty="0"/>
              <a:t>Change the value that appears here (in this case, for example) “=SERIES('Original Data'!$E$1,'Original Data'!$D$2:$D$</a:t>
            </a:r>
            <a:r>
              <a:rPr lang="en-US" sz="1600" b="1" dirty="0">
                <a:solidFill>
                  <a:srgbClr val="FF0000"/>
                </a:solidFill>
              </a:rPr>
              <a:t>1301</a:t>
            </a:r>
            <a:r>
              <a:rPr lang="en-US" sz="1600" b="1" dirty="0"/>
              <a:t>,'Original Data'!$E$2:$E$</a:t>
            </a:r>
            <a:r>
              <a:rPr lang="en-US" sz="1600" b="1" dirty="0">
                <a:solidFill>
                  <a:srgbClr val="FF0000"/>
                </a:solidFill>
              </a:rPr>
              <a:t>1301</a:t>
            </a:r>
            <a:r>
              <a:rPr lang="en-US" sz="1600" b="1" dirty="0"/>
              <a:t>,1)”…</a:t>
            </a:r>
          </a:p>
        </p:txBody>
      </p:sp>
      <p:sp>
        <p:nvSpPr>
          <p:cNvPr id="7" name="Oval 6"/>
          <p:cNvSpPr/>
          <p:nvPr/>
        </p:nvSpPr>
        <p:spPr>
          <a:xfrm>
            <a:off x="1687484" y="618939"/>
            <a:ext cx="4377789" cy="44279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endCxn id="17" idx="0"/>
          </p:cNvCxnSpPr>
          <p:nvPr/>
        </p:nvCxnSpPr>
        <p:spPr>
          <a:xfrm>
            <a:off x="9920377" y="2199007"/>
            <a:ext cx="280397" cy="50826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89206" y="1874906"/>
            <a:ext cx="4065237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baseline="30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❷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…By the value that appears in cell J2…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1803" y="5292366"/>
            <a:ext cx="3925018" cy="923330"/>
          </a:xfrm>
          <a:prstGeom prst="rect">
            <a:avLst/>
          </a:prstGeom>
          <a:solidFill>
            <a:srgbClr val="00206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baseline="30000" dirty="0">
                <a:solidFill>
                  <a:schemeClr val="bg1"/>
                </a:solidFill>
              </a:rPr>
              <a:t>❺</a:t>
            </a:r>
            <a:r>
              <a:rPr lang="en-US" b="1" dirty="0">
                <a:solidFill>
                  <a:schemeClr val="bg1"/>
                </a:solidFill>
              </a:rPr>
              <a:t>This procedure should be performed on all other worksheets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“5 and 20 worksheets”</a:t>
            </a:r>
          </a:p>
        </p:txBody>
      </p:sp>
      <p:sp>
        <p:nvSpPr>
          <p:cNvPr id="8" name="Oval 7"/>
          <p:cNvSpPr/>
          <p:nvPr/>
        </p:nvSpPr>
        <p:spPr>
          <a:xfrm>
            <a:off x="4784785" y="3554082"/>
            <a:ext cx="4891178" cy="37520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22" idx="0"/>
          </p:cNvCxnSpPr>
          <p:nvPr/>
        </p:nvCxnSpPr>
        <p:spPr>
          <a:xfrm flipV="1">
            <a:off x="4202084" y="3821502"/>
            <a:ext cx="827116" cy="735432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4320" y="4556934"/>
            <a:ext cx="7855527" cy="3231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baseline="30000" dirty="0"/>
              <a:t>❹</a:t>
            </a:r>
            <a:r>
              <a:rPr lang="en-US" sz="1500" b="1" dirty="0"/>
              <a:t>…</a:t>
            </a:r>
            <a:r>
              <a:rPr lang="en-US" sz="1500" b="1" baseline="30000" dirty="0"/>
              <a:t> </a:t>
            </a:r>
            <a:r>
              <a:rPr lang="en-US" sz="1500" b="1" dirty="0"/>
              <a:t>“=SERIES('Original Data'!$E$1,'Original Data'!$D$2:$D$211,'Original Data'!$E$2:$E$211,1)”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0726" y="2707267"/>
            <a:ext cx="3140095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baseline="30000" dirty="0"/>
              <a:t>❸</a:t>
            </a:r>
            <a:r>
              <a:rPr lang="en-US" b="1" dirty="0"/>
              <a:t>...Resulting in this equation…</a:t>
            </a:r>
          </a:p>
        </p:txBody>
      </p:sp>
      <p:cxnSp>
        <p:nvCxnSpPr>
          <p:cNvPr id="21" name="Straight Arrow Connector 20"/>
          <p:cNvCxnSpPr>
            <a:stCxn id="17" idx="2"/>
          </p:cNvCxnSpPr>
          <p:nvPr/>
        </p:nvCxnSpPr>
        <p:spPr>
          <a:xfrm flipH="1">
            <a:off x="9256144" y="3076599"/>
            <a:ext cx="944630" cy="54649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63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2" grpId="0" animBg="1"/>
      <p:bldP spid="25" grpId="0" animBg="1"/>
      <p:bldP spid="8" grpId="0" animBg="1"/>
      <p:bldP spid="22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52784" t="26909" r="32663" b="40523"/>
          <a:stretch/>
        </p:blipFill>
        <p:spPr>
          <a:xfrm>
            <a:off x="5649778" y="1364423"/>
            <a:ext cx="6188927" cy="394843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2689" t="27815" r="32606" b="40411"/>
          <a:stretch/>
        </p:blipFill>
        <p:spPr>
          <a:xfrm>
            <a:off x="224444" y="1364423"/>
            <a:ext cx="5423572" cy="394308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2513129" y="86260"/>
            <a:ext cx="7297947" cy="634082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000" b="1" dirty="0">
                <a:latin typeface="Arial Narrow" panose="020B0606020202030204" pitchFamily="34" charset="0"/>
              </a:rPr>
              <a:t>[Step 3] Adjustments Needed</a:t>
            </a:r>
            <a:endParaRPr lang="ko-KR" altLang="en-US" sz="4000" b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750510"/>
            <a:ext cx="2950233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Before the Adjustment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62521" y="750510"/>
            <a:ext cx="2950233" cy="369332"/>
          </a:xfrm>
          <a:prstGeom prst="rect">
            <a:avLst/>
          </a:prstGeom>
          <a:solidFill>
            <a:srgbClr val="00206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After the Adjustment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230" y="6076338"/>
            <a:ext cx="4590578" cy="369332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Observe that the x-axis should be -4 to +4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04656" y="6076338"/>
            <a:ext cx="4408098" cy="369332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CHANGES OCCUR IN GRAPHIC AND IN R</a:t>
            </a:r>
            <a:r>
              <a:rPr lang="en-US" b="1" baseline="30000" dirty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122218" y="2061556"/>
            <a:ext cx="5654782" cy="4014782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543316" y="3233651"/>
            <a:ext cx="3218942" cy="2834601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52281" y="4480560"/>
            <a:ext cx="2421098" cy="158769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946025" y="3516284"/>
            <a:ext cx="1164724" cy="255196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935279" y="4480560"/>
            <a:ext cx="2477499" cy="15957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6567055" y="2061556"/>
            <a:ext cx="1378970" cy="400669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34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0588" t="19468" r="11123" b="15411"/>
          <a:stretch/>
        </p:blipFill>
        <p:spPr>
          <a:xfrm>
            <a:off x="69285" y="1104293"/>
            <a:ext cx="9879133" cy="4567434"/>
          </a:xfrm>
          <a:prstGeom prst="rect">
            <a:avLst/>
          </a:prstGeom>
        </p:spPr>
      </p:pic>
      <p:sp>
        <p:nvSpPr>
          <p:cNvPr id="62" name="제목 1"/>
          <p:cNvSpPr txBox="1">
            <a:spLocks/>
          </p:cNvSpPr>
          <p:nvPr/>
        </p:nvSpPr>
        <p:spPr>
          <a:xfrm>
            <a:off x="2513129" y="86260"/>
            <a:ext cx="7297947" cy="634082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000" b="1" dirty="0">
                <a:latin typeface="Arial Narrow" panose="020B0606020202030204" pitchFamily="34" charset="0"/>
              </a:rPr>
              <a:t>[Step 4] Reading Outputs</a:t>
            </a:r>
            <a:endParaRPr lang="ko-KR" altLang="en-US" sz="4000" b="1" dirty="0">
              <a:latin typeface="Arial Narrow" panose="020B0606020202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892674" y="6028195"/>
            <a:ext cx="3850590" cy="33855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baseline="30000" dirty="0"/>
              <a:t>❸ </a:t>
            </a:r>
            <a:r>
              <a:rPr lang="en-US" sz="1600" b="1" dirty="0"/>
              <a:t>The best results will appear highlighted</a:t>
            </a:r>
          </a:p>
        </p:txBody>
      </p:sp>
      <p:sp>
        <p:nvSpPr>
          <p:cNvPr id="4" name="Oval 3"/>
          <p:cNvSpPr/>
          <p:nvPr/>
        </p:nvSpPr>
        <p:spPr>
          <a:xfrm>
            <a:off x="6292735" y="1838427"/>
            <a:ext cx="2552662" cy="86623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43" idx="1"/>
            <a:endCxn id="4" idx="7"/>
          </p:cNvCxnSpPr>
          <p:nvPr/>
        </p:nvCxnSpPr>
        <p:spPr>
          <a:xfrm flipH="1">
            <a:off x="8471568" y="793951"/>
            <a:ext cx="831395" cy="117133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3990" y="5982069"/>
            <a:ext cx="2122099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baseline="30000" dirty="0">
                <a:solidFill>
                  <a:schemeClr val="bg1"/>
                </a:solidFill>
              </a:rPr>
              <a:t>❹ </a:t>
            </a:r>
            <a:r>
              <a:rPr lang="en-US" b="1" dirty="0">
                <a:solidFill>
                  <a:schemeClr val="bg1"/>
                </a:solidFill>
              </a:rPr>
              <a:t>Summary of the best results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513129" y="5598119"/>
            <a:ext cx="1678018" cy="76863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8" idx="4"/>
          </p:cNvCxnSpPr>
          <p:nvPr/>
        </p:nvCxnSpPr>
        <p:spPr>
          <a:xfrm flipV="1">
            <a:off x="6993810" y="4147410"/>
            <a:ext cx="213194" cy="189546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583680" y="4147410"/>
            <a:ext cx="425011" cy="189691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3757666" y="5220595"/>
            <a:ext cx="5469147" cy="456657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292735" y="3843038"/>
            <a:ext cx="591198" cy="28984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890987" y="3843038"/>
            <a:ext cx="632033" cy="30437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9302963" y="378452"/>
            <a:ext cx="2783741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baseline="30000" dirty="0"/>
              <a:t>❶ </a:t>
            </a:r>
            <a:r>
              <a:rPr lang="en-US" sz="1600" b="1" dirty="0"/>
              <a:t>R</a:t>
            </a:r>
            <a:r>
              <a:rPr lang="en-US" sz="1600" b="1" baseline="30000" dirty="0"/>
              <a:t>2</a:t>
            </a:r>
            <a:r>
              <a:rPr lang="en-US" sz="1600" b="1" dirty="0"/>
              <a:t> and CV values for normal distributions of original and transformed data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481015" y="1838427"/>
            <a:ext cx="1621975" cy="10772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baseline="30000" dirty="0"/>
              <a:t>❷ </a:t>
            </a:r>
            <a:r>
              <a:rPr lang="en-US" sz="1600" b="1" dirty="0"/>
              <a:t>Mean and SD of the original and transformed data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8885797" y="2226876"/>
            <a:ext cx="1585986" cy="302394"/>
            <a:chOff x="8885797" y="2226876"/>
            <a:chExt cx="1585986" cy="302394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9962526" y="2377036"/>
              <a:ext cx="509257" cy="103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8885797" y="2226876"/>
              <a:ext cx="1069675" cy="302394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Arrow Connector 13"/>
          <p:cNvCxnSpPr>
            <a:endCxn id="15" idx="2"/>
          </p:cNvCxnSpPr>
          <p:nvPr/>
        </p:nvCxnSpPr>
        <p:spPr>
          <a:xfrm flipV="1">
            <a:off x="6975290" y="4731812"/>
            <a:ext cx="1309961" cy="130388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285251" y="4574139"/>
            <a:ext cx="560146" cy="3153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" grpId="0" animBg="1"/>
      <p:bldP spid="4" grpId="1" animBg="1"/>
      <p:bldP spid="4" grpId="2" animBg="1"/>
      <p:bldP spid="17" grpId="0" animBg="1"/>
      <p:bldP spid="2" grpId="0" animBg="1"/>
      <p:bldP spid="5" grpId="0" animBg="1"/>
      <p:bldP spid="5" grpId="1" animBg="1"/>
      <p:bldP spid="18" grpId="0" animBg="1"/>
      <p:bldP spid="18" grpId="1" animBg="1"/>
      <p:bldP spid="43" grpId="0" animBg="1"/>
      <p:bldP spid="38" grpId="0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3751</TotalTime>
  <Words>829</Words>
  <Application>Microsoft Macintosh PowerPoint</Application>
  <PresentationFormat>Widescreen</PresentationFormat>
  <Paragraphs>69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Helvetica</vt:lpstr>
      <vt:lpstr>맑은 고딕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PS</dc:creator>
  <cp:lastModifiedBy>Erin</cp:lastModifiedBy>
  <cp:revision>125</cp:revision>
  <dcterms:created xsi:type="dcterms:W3CDTF">2017-04-14T15:06:37Z</dcterms:created>
  <dcterms:modified xsi:type="dcterms:W3CDTF">2018-05-09T20:40:24Z</dcterms:modified>
</cp:coreProperties>
</file>